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25"/>
  </p:notesMasterIdLst>
  <p:sldIdLst>
    <p:sldId id="415" r:id="rId2"/>
    <p:sldId id="416" r:id="rId3"/>
    <p:sldId id="484" r:id="rId4"/>
    <p:sldId id="524" r:id="rId5"/>
    <p:sldId id="528" r:id="rId6"/>
    <p:sldId id="525" r:id="rId7"/>
    <p:sldId id="417" r:id="rId8"/>
    <p:sldId id="523" r:id="rId9"/>
    <p:sldId id="517" r:id="rId10"/>
    <p:sldId id="518" r:id="rId11"/>
    <p:sldId id="344" r:id="rId12"/>
    <p:sldId id="345" r:id="rId13"/>
    <p:sldId id="346" r:id="rId14"/>
    <p:sldId id="462" r:id="rId15"/>
    <p:sldId id="463" r:id="rId16"/>
    <p:sldId id="340" r:id="rId17"/>
    <p:sldId id="341" r:id="rId18"/>
    <p:sldId id="440" r:id="rId19"/>
    <p:sldId id="441" r:id="rId20"/>
    <p:sldId id="442" r:id="rId21"/>
    <p:sldId id="443" r:id="rId22"/>
    <p:sldId id="522" r:id="rId23"/>
    <p:sldId id="410" r:id="rId24"/>
  </p:sldIdLst>
  <p:sldSz cx="9144000" cy="6858000" type="screen4x3"/>
  <p:notesSz cx="6858000" cy="9144000"/>
  <p:defaultTextStyle>
    <a:defPPr>
      <a:defRPr lang="it-IT"/>
    </a:defPPr>
    <a:lvl1pPr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FF"/>
    <a:srgbClr val="CC9900"/>
    <a:srgbClr val="9BB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0" autoAdjust="0"/>
    <p:restoredTop sz="88563" autoAdjust="0"/>
  </p:normalViewPr>
  <p:slideViewPr>
    <p:cSldViewPr>
      <p:cViewPr varScale="1">
        <p:scale>
          <a:sx n="104" d="100"/>
          <a:sy n="104" d="100"/>
        </p:scale>
        <p:origin x="176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9F153-DC6A-4A05-ABB0-1C9FBE6DB27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it-IT"/>
        </a:p>
      </dgm:t>
    </dgm:pt>
    <dgm:pt modelId="{B2B02EB4-2925-4CA7-86B4-F02ECD079265}">
      <dgm:prSet phldrT="[Testo]" phldr="1"/>
      <dgm:spPr/>
      <dgm:t>
        <a:bodyPr/>
        <a:lstStyle/>
        <a:p>
          <a:endParaRPr lang="it-IT" dirty="0"/>
        </a:p>
      </dgm:t>
    </dgm:pt>
    <dgm:pt modelId="{645611F7-0FE5-46CD-AB77-7B316E6C95FE}" type="parTrans" cxnId="{0EEABF85-4087-4C12-A998-01F195849AB8}">
      <dgm:prSet/>
      <dgm:spPr/>
      <dgm:t>
        <a:bodyPr/>
        <a:lstStyle/>
        <a:p>
          <a:endParaRPr lang="it-IT"/>
        </a:p>
      </dgm:t>
    </dgm:pt>
    <dgm:pt modelId="{F8AA05D3-F042-4F40-BEE9-EB42BAF205D6}" type="sibTrans" cxnId="{0EEABF85-4087-4C12-A998-01F195849AB8}">
      <dgm:prSet/>
      <dgm:spPr/>
      <dgm:t>
        <a:bodyPr/>
        <a:lstStyle/>
        <a:p>
          <a:endParaRPr lang="it-IT"/>
        </a:p>
      </dgm:t>
    </dgm:pt>
    <dgm:pt modelId="{476BB8E7-B18F-456B-92A2-291BFB5C5861}">
      <dgm:prSet phldrT="[Testo]" phldr="1"/>
      <dgm:spPr/>
      <dgm:t>
        <a:bodyPr/>
        <a:lstStyle/>
        <a:p>
          <a:endParaRPr lang="it-IT" dirty="0"/>
        </a:p>
      </dgm:t>
    </dgm:pt>
    <dgm:pt modelId="{C7A6B481-1603-4558-B602-A20E8B9D88A8}" type="parTrans" cxnId="{0A096069-B907-4313-B09C-723CB4A6EA05}">
      <dgm:prSet/>
      <dgm:spPr/>
      <dgm:t>
        <a:bodyPr/>
        <a:lstStyle/>
        <a:p>
          <a:endParaRPr lang="it-IT"/>
        </a:p>
      </dgm:t>
    </dgm:pt>
    <dgm:pt modelId="{D95FA8BF-398A-4AA3-A4DB-6C11D55D73FB}" type="sibTrans" cxnId="{0A096069-B907-4313-B09C-723CB4A6EA05}">
      <dgm:prSet/>
      <dgm:spPr/>
      <dgm:t>
        <a:bodyPr/>
        <a:lstStyle/>
        <a:p>
          <a:endParaRPr lang="it-IT"/>
        </a:p>
      </dgm:t>
    </dgm:pt>
    <dgm:pt modelId="{228A4969-C07C-49E5-BC8E-8518F444CEC2}">
      <dgm:prSet phldrT="[Testo]" phldr="1"/>
      <dgm:spPr/>
      <dgm:t>
        <a:bodyPr/>
        <a:lstStyle/>
        <a:p>
          <a:endParaRPr lang="it-IT" dirty="0"/>
        </a:p>
      </dgm:t>
    </dgm:pt>
    <dgm:pt modelId="{22757BE4-2549-43DE-AC50-579602010016}" type="parTrans" cxnId="{F6FB885C-A10C-4F23-AFFD-0A2E94F088F7}">
      <dgm:prSet/>
      <dgm:spPr/>
      <dgm:t>
        <a:bodyPr/>
        <a:lstStyle/>
        <a:p>
          <a:endParaRPr lang="it-IT"/>
        </a:p>
      </dgm:t>
    </dgm:pt>
    <dgm:pt modelId="{2FBA0848-B1A3-4121-A3EE-748645E52C44}" type="sibTrans" cxnId="{F6FB885C-A10C-4F23-AFFD-0A2E94F088F7}">
      <dgm:prSet/>
      <dgm:spPr/>
      <dgm:t>
        <a:bodyPr/>
        <a:lstStyle/>
        <a:p>
          <a:endParaRPr lang="it-IT"/>
        </a:p>
      </dgm:t>
    </dgm:pt>
    <dgm:pt modelId="{948802EE-8262-457A-B16C-FE037DE27DB2}">
      <dgm:prSet phldrT="[Testo]" phldr="1"/>
      <dgm:spPr/>
      <dgm:t>
        <a:bodyPr/>
        <a:lstStyle/>
        <a:p>
          <a:endParaRPr lang="it-IT" dirty="0"/>
        </a:p>
      </dgm:t>
    </dgm:pt>
    <dgm:pt modelId="{6F6DA162-6F97-49C3-9BEC-4EE15F9E5775}" type="parTrans" cxnId="{F7EF143B-6A18-4D74-9EF5-1BFA6007D28A}">
      <dgm:prSet/>
      <dgm:spPr/>
      <dgm:t>
        <a:bodyPr/>
        <a:lstStyle/>
        <a:p>
          <a:endParaRPr lang="it-IT"/>
        </a:p>
      </dgm:t>
    </dgm:pt>
    <dgm:pt modelId="{DA7AB186-05F8-4684-874D-C6F0F29B249C}" type="sibTrans" cxnId="{F7EF143B-6A18-4D74-9EF5-1BFA6007D28A}">
      <dgm:prSet/>
      <dgm:spPr/>
      <dgm:t>
        <a:bodyPr/>
        <a:lstStyle/>
        <a:p>
          <a:endParaRPr lang="it-IT"/>
        </a:p>
      </dgm:t>
    </dgm:pt>
    <dgm:pt modelId="{6B12F727-DB63-462B-8192-5A8AFB939A03}" type="pres">
      <dgm:prSet presAssocID="{1DD9F153-DC6A-4A05-ABB0-1C9FBE6DB27C}" presName="composite" presStyleCnt="0">
        <dgm:presLayoutVars>
          <dgm:chMax val="5"/>
          <dgm:dir/>
          <dgm:animLvl val="ctr"/>
          <dgm:resizeHandles val="exact"/>
        </dgm:presLayoutVars>
      </dgm:prSet>
      <dgm:spPr/>
      <dgm:t>
        <a:bodyPr/>
        <a:lstStyle/>
        <a:p>
          <a:endParaRPr lang="it-IT"/>
        </a:p>
      </dgm:t>
    </dgm:pt>
    <dgm:pt modelId="{2947C444-4B2F-4059-B307-4C304283F91E}" type="pres">
      <dgm:prSet presAssocID="{1DD9F153-DC6A-4A05-ABB0-1C9FBE6DB27C}" presName="cycle" presStyleCnt="0"/>
      <dgm:spPr/>
    </dgm:pt>
    <dgm:pt modelId="{66C911A0-EA30-4159-AED6-BA8479F533EE}" type="pres">
      <dgm:prSet presAssocID="{1DD9F153-DC6A-4A05-ABB0-1C9FBE6DB27C}" presName="centerShape" presStyleCnt="0"/>
      <dgm:spPr/>
    </dgm:pt>
    <dgm:pt modelId="{055BFC40-E832-4532-8FED-731B941A5952}" type="pres">
      <dgm:prSet presAssocID="{1DD9F153-DC6A-4A05-ABB0-1C9FBE6DB27C}" presName="connSite" presStyleLbl="node1" presStyleIdx="0" presStyleCnt="5"/>
      <dgm:spPr/>
    </dgm:pt>
    <dgm:pt modelId="{0D083FDE-4371-4A80-A080-AFCC2ECC86D6}" type="pres">
      <dgm:prSet presAssocID="{1DD9F153-DC6A-4A05-ABB0-1C9FBE6DB27C}" presName="visible" presStyleLbl="node1" presStyleIdx="0" presStyleCnt="5" custScaleX="147386" custScaleY="159169" custLinFactNeighborX="10781" custLinFactNeighborY="-1087"/>
      <dgm:spPr>
        <a:prstGeom prst="roundRect">
          <a:avLst/>
        </a:prstGeom>
      </dgm:spPr>
    </dgm:pt>
    <dgm:pt modelId="{D003BF62-C28F-4515-8FEF-11D1F1745D06}" type="pres">
      <dgm:prSet presAssocID="{645611F7-0FE5-46CD-AB77-7B316E6C95FE}" presName="Name25" presStyleLbl="parChTrans1D1" presStyleIdx="0" presStyleCnt="4"/>
      <dgm:spPr/>
      <dgm:t>
        <a:bodyPr/>
        <a:lstStyle/>
        <a:p>
          <a:endParaRPr lang="it-IT"/>
        </a:p>
      </dgm:t>
    </dgm:pt>
    <dgm:pt modelId="{BDD031D1-2209-40E1-958E-9A4084F60D16}" type="pres">
      <dgm:prSet presAssocID="{B2B02EB4-2925-4CA7-86B4-F02ECD079265}" presName="node" presStyleCnt="0"/>
      <dgm:spPr/>
    </dgm:pt>
    <dgm:pt modelId="{FA249957-2AB1-45A0-B826-E7CDBAF61C8D}" type="pres">
      <dgm:prSet presAssocID="{B2B02EB4-2925-4CA7-86B4-F02ECD079265}" presName="parentNode" presStyleLbl="node1" presStyleIdx="1" presStyleCnt="5" custScaleX="162393" custLinFactX="38324" custLinFactNeighborX="100000" custLinFactNeighborY="1164">
        <dgm:presLayoutVars>
          <dgm:chMax val="1"/>
          <dgm:bulletEnabled val="1"/>
        </dgm:presLayoutVars>
      </dgm:prSet>
      <dgm:spPr>
        <a:prstGeom prst="roundRect">
          <a:avLst/>
        </a:prstGeom>
      </dgm:spPr>
      <dgm:t>
        <a:bodyPr/>
        <a:lstStyle/>
        <a:p>
          <a:endParaRPr lang="it-IT"/>
        </a:p>
      </dgm:t>
    </dgm:pt>
    <dgm:pt modelId="{C95B7EC2-F04C-443C-88E5-2B00604DF6CE}" type="pres">
      <dgm:prSet presAssocID="{B2B02EB4-2925-4CA7-86B4-F02ECD079265}" presName="childNode" presStyleLbl="revTx" presStyleIdx="0" presStyleCnt="0">
        <dgm:presLayoutVars>
          <dgm:bulletEnabled val="1"/>
        </dgm:presLayoutVars>
      </dgm:prSet>
      <dgm:spPr/>
      <dgm:t>
        <a:bodyPr/>
        <a:lstStyle/>
        <a:p>
          <a:endParaRPr lang="it-IT"/>
        </a:p>
      </dgm:t>
    </dgm:pt>
    <dgm:pt modelId="{F664A528-836E-47B6-8337-369B3D379B38}" type="pres">
      <dgm:prSet presAssocID="{C7A6B481-1603-4558-B602-A20E8B9D88A8}" presName="Name25" presStyleLbl="parChTrans1D1" presStyleIdx="1" presStyleCnt="4"/>
      <dgm:spPr/>
      <dgm:t>
        <a:bodyPr/>
        <a:lstStyle/>
        <a:p>
          <a:endParaRPr lang="it-IT"/>
        </a:p>
      </dgm:t>
    </dgm:pt>
    <dgm:pt modelId="{471C8CE7-5BFE-42FE-85AE-B1176BF7AF06}" type="pres">
      <dgm:prSet presAssocID="{476BB8E7-B18F-456B-92A2-291BFB5C5861}" presName="node" presStyleCnt="0"/>
      <dgm:spPr/>
    </dgm:pt>
    <dgm:pt modelId="{7AD40E35-7C89-45E4-A4CC-C0BB51757CD4}" type="pres">
      <dgm:prSet presAssocID="{476BB8E7-B18F-456B-92A2-291BFB5C5861}" presName="parentNode" presStyleLbl="node1" presStyleIdx="2" presStyleCnt="5" custScaleX="159213" custLinFactX="2067" custLinFactNeighborX="100000" custLinFactNeighborY="-1896">
        <dgm:presLayoutVars>
          <dgm:chMax val="1"/>
          <dgm:bulletEnabled val="1"/>
        </dgm:presLayoutVars>
      </dgm:prSet>
      <dgm:spPr>
        <a:prstGeom prst="roundRect">
          <a:avLst/>
        </a:prstGeom>
      </dgm:spPr>
      <dgm:t>
        <a:bodyPr/>
        <a:lstStyle/>
        <a:p>
          <a:endParaRPr lang="it-IT"/>
        </a:p>
      </dgm:t>
    </dgm:pt>
    <dgm:pt modelId="{54CEF4C3-43C6-40B7-89F1-F87D2830D622}" type="pres">
      <dgm:prSet presAssocID="{476BB8E7-B18F-456B-92A2-291BFB5C5861}" presName="childNode" presStyleLbl="revTx" presStyleIdx="0" presStyleCnt="0">
        <dgm:presLayoutVars>
          <dgm:bulletEnabled val="1"/>
        </dgm:presLayoutVars>
      </dgm:prSet>
      <dgm:spPr/>
      <dgm:t>
        <a:bodyPr/>
        <a:lstStyle/>
        <a:p>
          <a:endParaRPr lang="it-IT"/>
        </a:p>
      </dgm:t>
    </dgm:pt>
    <dgm:pt modelId="{3B63C252-1216-41D7-8CD2-822449C1EEF2}" type="pres">
      <dgm:prSet presAssocID="{22757BE4-2549-43DE-AC50-579602010016}" presName="Name25" presStyleLbl="parChTrans1D1" presStyleIdx="2" presStyleCnt="4"/>
      <dgm:spPr/>
      <dgm:t>
        <a:bodyPr/>
        <a:lstStyle/>
        <a:p>
          <a:endParaRPr lang="it-IT"/>
        </a:p>
      </dgm:t>
    </dgm:pt>
    <dgm:pt modelId="{95A21A71-142C-46E8-B497-12057A3297C4}" type="pres">
      <dgm:prSet presAssocID="{228A4969-C07C-49E5-BC8E-8518F444CEC2}" presName="node" presStyleCnt="0"/>
      <dgm:spPr/>
    </dgm:pt>
    <dgm:pt modelId="{0381B969-4805-4E1F-90D5-AF5B7FB5BE02}" type="pres">
      <dgm:prSet presAssocID="{228A4969-C07C-49E5-BC8E-8518F444CEC2}" presName="parentNode" presStyleLbl="node1" presStyleIdx="3" presStyleCnt="5" custScaleX="130934" custScaleY="129050" custLinFactNeighborX="91006" custLinFactNeighborY="-4131">
        <dgm:presLayoutVars>
          <dgm:chMax val="1"/>
          <dgm:bulletEnabled val="1"/>
        </dgm:presLayoutVars>
      </dgm:prSet>
      <dgm:spPr>
        <a:prstGeom prst="roundRect">
          <a:avLst/>
        </a:prstGeom>
      </dgm:spPr>
      <dgm:t>
        <a:bodyPr/>
        <a:lstStyle/>
        <a:p>
          <a:endParaRPr lang="it-IT"/>
        </a:p>
      </dgm:t>
    </dgm:pt>
    <dgm:pt modelId="{4FC68B83-6AC6-4805-AF0C-0FC0CF2552B1}" type="pres">
      <dgm:prSet presAssocID="{228A4969-C07C-49E5-BC8E-8518F444CEC2}" presName="childNode" presStyleLbl="revTx" presStyleIdx="0" presStyleCnt="0">
        <dgm:presLayoutVars>
          <dgm:bulletEnabled val="1"/>
        </dgm:presLayoutVars>
      </dgm:prSet>
      <dgm:spPr/>
      <dgm:t>
        <a:bodyPr/>
        <a:lstStyle/>
        <a:p>
          <a:endParaRPr lang="it-IT"/>
        </a:p>
      </dgm:t>
    </dgm:pt>
    <dgm:pt modelId="{510175A9-6DD8-439E-B263-98718E179FA4}" type="pres">
      <dgm:prSet presAssocID="{6F6DA162-6F97-49C3-9BEC-4EE15F9E5775}" presName="Name25" presStyleLbl="parChTrans1D1" presStyleIdx="3" presStyleCnt="4"/>
      <dgm:spPr/>
      <dgm:t>
        <a:bodyPr/>
        <a:lstStyle/>
        <a:p>
          <a:endParaRPr lang="it-IT"/>
        </a:p>
      </dgm:t>
    </dgm:pt>
    <dgm:pt modelId="{23F6C4A9-0628-4254-A469-7918A71CF3DB}" type="pres">
      <dgm:prSet presAssocID="{948802EE-8262-457A-B16C-FE037DE27DB2}" presName="node" presStyleCnt="0"/>
      <dgm:spPr/>
    </dgm:pt>
    <dgm:pt modelId="{A3467FB0-1D54-4307-AFD9-1236DA5DC577}" type="pres">
      <dgm:prSet presAssocID="{948802EE-8262-457A-B16C-FE037DE27DB2}" presName="parentNode" presStyleLbl="node1" presStyleIdx="4" presStyleCnt="5" custScaleX="179490" custScaleY="104940" custLinFactX="42982" custLinFactNeighborX="100000" custLinFactNeighborY="-4721">
        <dgm:presLayoutVars>
          <dgm:chMax val="1"/>
          <dgm:bulletEnabled val="1"/>
        </dgm:presLayoutVars>
      </dgm:prSet>
      <dgm:spPr>
        <a:prstGeom prst="roundRect">
          <a:avLst/>
        </a:prstGeom>
      </dgm:spPr>
      <dgm:t>
        <a:bodyPr/>
        <a:lstStyle/>
        <a:p>
          <a:endParaRPr lang="it-IT"/>
        </a:p>
      </dgm:t>
    </dgm:pt>
    <dgm:pt modelId="{589AD3BF-BA6A-4859-9AB8-626A14504D89}" type="pres">
      <dgm:prSet presAssocID="{948802EE-8262-457A-B16C-FE037DE27DB2}" presName="childNode" presStyleLbl="revTx" presStyleIdx="0" presStyleCnt="0">
        <dgm:presLayoutVars>
          <dgm:bulletEnabled val="1"/>
        </dgm:presLayoutVars>
      </dgm:prSet>
      <dgm:spPr/>
    </dgm:pt>
  </dgm:ptLst>
  <dgm:cxnLst>
    <dgm:cxn modelId="{8B0ADD62-5C79-4814-A183-60ED634FD655}" type="presOf" srcId="{C7A6B481-1603-4558-B602-A20E8B9D88A8}" destId="{F664A528-836E-47B6-8337-369B3D379B38}" srcOrd="0" destOrd="0" presId="urn:microsoft.com/office/officeart/2005/8/layout/radial2"/>
    <dgm:cxn modelId="{A1D9A193-B9F2-4395-947D-3B988A641C98}" type="presOf" srcId="{22757BE4-2549-43DE-AC50-579602010016}" destId="{3B63C252-1216-41D7-8CD2-822449C1EEF2}" srcOrd="0" destOrd="0" presId="urn:microsoft.com/office/officeart/2005/8/layout/radial2"/>
    <dgm:cxn modelId="{70235574-EA0C-42B8-B470-E56E45233F43}" type="presOf" srcId="{6F6DA162-6F97-49C3-9BEC-4EE15F9E5775}" destId="{510175A9-6DD8-439E-B263-98718E179FA4}" srcOrd="0" destOrd="0" presId="urn:microsoft.com/office/officeart/2005/8/layout/radial2"/>
    <dgm:cxn modelId="{30549CC9-B9B5-4CD1-8E8E-32D5674439A3}" type="presOf" srcId="{476BB8E7-B18F-456B-92A2-291BFB5C5861}" destId="{7AD40E35-7C89-45E4-A4CC-C0BB51757CD4}" srcOrd="0" destOrd="0" presId="urn:microsoft.com/office/officeart/2005/8/layout/radial2"/>
    <dgm:cxn modelId="{0EEABF85-4087-4C12-A998-01F195849AB8}" srcId="{1DD9F153-DC6A-4A05-ABB0-1C9FBE6DB27C}" destId="{B2B02EB4-2925-4CA7-86B4-F02ECD079265}" srcOrd="0" destOrd="0" parTransId="{645611F7-0FE5-46CD-AB77-7B316E6C95FE}" sibTransId="{F8AA05D3-F042-4F40-BEE9-EB42BAF205D6}"/>
    <dgm:cxn modelId="{F6FB885C-A10C-4F23-AFFD-0A2E94F088F7}" srcId="{1DD9F153-DC6A-4A05-ABB0-1C9FBE6DB27C}" destId="{228A4969-C07C-49E5-BC8E-8518F444CEC2}" srcOrd="2" destOrd="0" parTransId="{22757BE4-2549-43DE-AC50-579602010016}" sibTransId="{2FBA0848-B1A3-4121-A3EE-748645E52C44}"/>
    <dgm:cxn modelId="{FDFBA9B4-357B-41B1-9273-9C3136E9F3F9}" type="presOf" srcId="{B2B02EB4-2925-4CA7-86B4-F02ECD079265}" destId="{FA249957-2AB1-45A0-B826-E7CDBAF61C8D}" srcOrd="0" destOrd="0" presId="urn:microsoft.com/office/officeart/2005/8/layout/radial2"/>
    <dgm:cxn modelId="{BC9976D2-3103-41F9-9EBA-3FBD983ABD81}" type="presOf" srcId="{228A4969-C07C-49E5-BC8E-8518F444CEC2}" destId="{0381B969-4805-4E1F-90D5-AF5B7FB5BE02}" srcOrd="0" destOrd="0" presId="urn:microsoft.com/office/officeart/2005/8/layout/radial2"/>
    <dgm:cxn modelId="{A86A41DD-9D33-4F17-8F69-F921C2D78246}" type="presOf" srcId="{948802EE-8262-457A-B16C-FE037DE27DB2}" destId="{A3467FB0-1D54-4307-AFD9-1236DA5DC577}" srcOrd="0" destOrd="0" presId="urn:microsoft.com/office/officeart/2005/8/layout/radial2"/>
    <dgm:cxn modelId="{F7EF143B-6A18-4D74-9EF5-1BFA6007D28A}" srcId="{1DD9F153-DC6A-4A05-ABB0-1C9FBE6DB27C}" destId="{948802EE-8262-457A-B16C-FE037DE27DB2}" srcOrd="3" destOrd="0" parTransId="{6F6DA162-6F97-49C3-9BEC-4EE15F9E5775}" sibTransId="{DA7AB186-05F8-4684-874D-C6F0F29B249C}"/>
    <dgm:cxn modelId="{11523D09-08CB-49E5-8037-8B822D59AEBF}" type="presOf" srcId="{1DD9F153-DC6A-4A05-ABB0-1C9FBE6DB27C}" destId="{6B12F727-DB63-462B-8192-5A8AFB939A03}" srcOrd="0" destOrd="0" presId="urn:microsoft.com/office/officeart/2005/8/layout/radial2"/>
    <dgm:cxn modelId="{8F507365-598F-4975-B5AF-6B874F56CF65}" type="presOf" srcId="{645611F7-0FE5-46CD-AB77-7B316E6C95FE}" destId="{D003BF62-C28F-4515-8FEF-11D1F1745D06}" srcOrd="0" destOrd="0" presId="urn:microsoft.com/office/officeart/2005/8/layout/radial2"/>
    <dgm:cxn modelId="{0A096069-B907-4313-B09C-723CB4A6EA05}" srcId="{1DD9F153-DC6A-4A05-ABB0-1C9FBE6DB27C}" destId="{476BB8E7-B18F-456B-92A2-291BFB5C5861}" srcOrd="1" destOrd="0" parTransId="{C7A6B481-1603-4558-B602-A20E8B9D88A8}" sibTransId="{D95FA8BF-398A-4AA3-A4DB-6C11D55D73FB}"/>
    <dgm:cxn modelId="{4B379B3D-9307-4FA0-94E6-5982DFA27767}" type="presParOf" srcId="{6B12F727-DB63-462B-8192-5A8AFB939A03}" destId="{2947C444-4B2F-4059-B307-4C304283F91E}" srcOrd="0" destOrd="0" presId="urn:microsoft.com/office/officeart/2005/8/layout/radial2"/>
    <dgm:cxn modelId="{4607C9E2-34E8-4E1D-9830-C38C2E473DCA}" type="presParOf" srcId="{2947C444-4B2F-4059-B307-4C304283F91E}" destId="{66C911A0-EA30-4159-AED6-BA8479F533EE}" srcOrd="0" destOrd="0" presId="urn:microsoft.com/office/officeart/2005/8/layout/radial2"/>
    <dgm:cxn modelId="{709C8792-8CFF-45AA-9452-1950BFFEA8F7}" type="presParOf" srcId="{66C911A0-EA30-4159-AED6-BA8479F533EE}" destId="{055BFC40-E832-4532-8FED-731B941A5952}" srcOrd="0" destOrd="0" presId="urn:microsoft.com/office/officeart/2005/8/layout/radial2"/>
    <dgm:cxn modelId="{CF1F9FE1-E346-4B9F-BF0E-C6F90EE5FCE1}" type="presParOf" srcId="{66C911A0-EA30-4159-AED6-BA8479F533EE}" destId="{0D083FDE-4371-4A80-A080-AFCC2ECC86D6}" srcOrd="1" destOrd="0" presId="urn:microsoft.com/office/officeart/2005/8/layout/radial2"/>
    <dgm:cxn modelId="{D68C2B3D-6421-4CD4-A9E8-DBF12C6821CA}" type="presParOf" srcId="{2947C444-4B2F-4059-B307-4C304283F91E}" destId="{D003BF62-C28F-4515-8FEF-11D1F1745D06}" srcOrd="1" destOrd="0" presId="urn:microsoft.com/office/officeart/2005/8/layout/radial2"/>
    <dgm:cxn modelId="{4E7F48A3-0321-4762-B5A9-67792799E348}" type="presParOf" srcId="{2947C444-4B2F-4059-B307-4C304283F91E}" destId="{BDD031D1-2209-40E1-958E-9A4084F60D16}" srcOrd="2" destOrd="0" presId="urn:microsoft.com/office/officeart/2005/8/layout/radial2"/>
    <dgm:cxn modelId="{52CE4427-7A82-49BA-AD3A-F6F631771FAF}" type="presParOf" srcId="{BDD031D1-2209-40E1-958E-9A4084F60D16}" destId="{FA249957-2AB1-45A0-B826-E7CDBAF61C8D}" srcOrd="0" destOrd="0" presId="urn:microsoft.com/office/officeart/2005/8/layout/radial2"/>
    <dgm:cxn modelId="{0342868F-E1F2-42AB-BFA7-5CA0B106062B}" type="presParOf" srcId="{BDD031D1-2209-40E1-958E-9A4084F60D16}" destId="{C95B7EC2-F04C-443C-88E5-2B00604DF6CE}" srcOrd="1" destOrd="0" presId="urn:microsoft.com/office/officeart/2005/8/layout/radial2"/>
    <dgm:cxn modelId="{9C5A095C-B03B-456B-A6F9-2BC207C3040D}" type="presParOf" srcId="{2947C444-4B2F-4059-B307-4C304283F91E}" destId="{F664A528-836E-47B6-8337-369B3D379B38}" srcOrd="3" destOrd="0" presId="urn:microsoft.com/office/officeart/2005/8/layout/radial2"/>
    <dgm:cxn modelId="{75D08A01-BDCC-4E3C-981A-9A5B60903CD6}" type="presParOf" srcId="{2947C444-4B2F-4059-B307-4C304283F91E}" destId="{471C8CE7-5BFE-42FE-85AE-B1176BF7AF06}" srcOrd="4" destOrd="0" presId="urn:microsoft.com/office/officeart/2005/8/layout/radial2"/>
    <dgm:cxn modelId="{A840AC3D-E54E-4636-913D-DC1A8E399FBC}" type="presParOf" srcId="{471C8CE7-5BFE-42FE-85AE-B1176BF7AF06}" destId="{7AD40E35-7C89-45E4-A4CC-C0BB51757CD4}" srcOrd="0" destOrd="0" presId="urn:microsoft.com/office/officeart/2005/8/layout/radial2"/>
    <dgm:cxn modelId="{27088C63-F384-43FF-981D-2947C55B67D6}" type="presParOf" srcId="{471C8CE7-5BFE-42FE-85AE-B1176BF7AF06}" destId="{54CEF4C3-43C6-40B7-89F1-F87D2830D622}" srcOrd="1" destOrd="0" presId="urn:microsoft.com/office/officeart/2005/8/layout/radial2"/>
    <dgm:cxn modelId="{541ACDF0-CA53-4253-A531-C8245CF1C7CC}" type="presParOf" srcId="{2947C444-4B2F-4059-B307-4C304283F91E}" destId="{3B63C252-1216-41D7-8CD2-822449C1EEF2}" srcOrd="5" destOrd="0" presId="urn:microsoft.com/office/officeart/2005/8/layout/radial2"/>
    <dgm:cxn modelId="{874E2991-F304-4867-BC17-50AAC28B9D33}" type="presParOf" srcId="{2947C444-4B2F-4059-B307-4C304283F91E}" destId="{95A21A71-142C-46E8-B497-12057A3297C4}" srcOrd="6" destOrd="0" presId="urn:microsoft.com/office/officeart/2005/8/layout/radial2"/>
    <dgm:cxn modelId="{CBE9C60F-9F7E-40BB-B382-DCC486B87B7F}" type="presParOf" srcId="{95A21A71-142C-46E8-B497-12057A3297C4}" destId="{0381B969-4805-4E1F-90D5-AF5B7FB5BE02}" srcOrd="0" destOrd="0" presId="urn:microsoft.com/office/officeart/2005/8/layout/radial2"/>
    <dgm:cxn modelId="{227A9FA0-493A-4E8A-B641-C7CF8CAFE425}" type="presParOf" srcId="{95A21A71-142C-46E8-B497-12057A3297C4}" destId="{4FC68B83-6AC6-4805-AF0C-0FC0CF2552B1}" srcOrd="1" destOrd="0" presId="urn:microsoft.com/office/officeart/2005/8/layout/radial2"/>
    <dgm:cxn modelId="{46F3957A-BE57-4724-8F45-FA850D0C04D1}" type="presParOf" srcId="{2947C444-4B2F-4059-B307-4C304283F91E}" destId="{510175A9-6DD8-439E-B263-98718E179FA4}" srcOrd="7" destOrd="0" presId="urn:microsoft.com/office/officeart/2005/8/layout/radial2"/>
    <dgm:cxn modelId="{5E383285-9F06-47A0-AA4B-6BCF6FB2B212}" type="presParOf" srcId="{2947C444-4B2F-4059-B307-4C304283F91E}" destId="{23F6C4A9-0628-4254-A469-7918A71CF3DB}" srcOrd="8" destOrd="0" presId="urn:microsoft.com/office/officeart/2005/8/layout/radial2"/>
    <dgm:cxn modelId="{0E3373B0-BC39-4E3A-B124-C413197D771C}" type="presParOf" srcId="{23F6C4A9-0628-4254-A469-7918A71CF3DB}" destId="{A3467FB0-1D54-4307-AFD9-1236DA5DC577}" srcOrd="0" destOrd="0" presId="urn:microsoft.com/office/officeart/2005/8/layout/radial2"/>
    <dgm:cxn modelId="{C64812D6-A0E2-4744-A843-645AB1770BAE}" type="presParOf" srcId="{23F6C4A9-0628-4254-A469-7918A71CF3DB}" destId="{589AD3BF-BA6A-4859-9AB8-626A14504D8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175A9-6DD8-439E-B263-98718E179FA4}">
      <dsp:nvSpPr>
        <dsp:cNvPr id="0" name=""/>
        <dsp:cNvSpPr/>
      </dsp:nvSpPr>
      <dsp:spPr>
        <a:xfrm rot="2207251">
          <a:off x="2390148" y="3696921"/>
          <a:ext cx="1721386" cy="50273"/>
        </a:xfrm>
        <a:custGeom>
          <a:avLst/>
          <a:gdLst/>
          <a:ahLst/>
          <a:cxnLst/>
          <a:rect l="0" t="0" r="0" b="0"/>
          <a:pathLst>
            <a:path>
              <a:moveTo>
                <a:pt x="0" y="25136"/>
              </a:moveTo>
              <a:lnTo>
                <a:pt x="1721386" y="2513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3C252-1216-41D7-8CD2-822449C1EEF2}">
      <dsp:nvSpPr>
        <dsp:cNvPr id="0" name=""/>
        <dsp:cNvSpPr/>
      </dsp:nvSpPr>
      <dsp:spPr>
        <a:xfrm rot="821210">
          <a:off x="2539615" y="3012855"/>
          <a:ext cx="1544597" cy="50273"/>
        </a:xfrm>
        <a:custGeom>
          <a:avLst/>
          <a:gdLst/>
          <a:ahLst/>
          <a:cxnLst/>
          <a:rect l="0" t="0" r="0" b="0"/>
          <a:pathLst>
            <a:path>
              <a:moveTo>
                <a:pt x="0" y="25136"/>
              </a:moveTo>
              <a:lnTo>
                <a:pt x="1544597" y="2513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4A528-836E-47B6-8337-369B3D379B38}">
      <dsp:nvSpPr>
        <dsp:cNvPr id="0" name=""/>
        <dsp:cNvSpPr/>
      </dsp:nvSpPr>
      <dsp:spPr>
        <a:xfrm rot="20725626">
          <a:off x="2537093" y="2288003"/>
          <a:ext cx="1520099" cy="50273"/>
        </a:xfrm>
        <a:custGeom>
          <a:avLst/>
          <a:gdLst/>
          <a:ahLst/>
          <a:cxnLst/>
          <a:rect l="0" t="0" r="0" b="0"/>
          <a:pathLst>
            <a:path>
              <a:moveTo>
                <a:pt x="0" y="25136"/>
              </a:moveTo>
              <a:lnTo>
                <a:pt x="1520099" y="2513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03BF62-C28F-4515-8FEF-11D1F1745D06}">
      <dsp:nvSpPr>
        <dsp:cNvPr id="0" name=""/>
        <dsp:cNvSpPr/>
      </dsp:nvSpPr>
      <dsp:spPr>
        <a:xfrm rot="19340378">
          <a:off x="2376801" y="1580832"/>
          <a:ext cx="1773369" cy="50273"/>
        </a:xfrm>
        <a:custGeom>
          <a:avLst/>
          <a:gdLst/>
          <a:ahLst/>
          <a:cxnLst/>
          <a:rect l="0" t="0" r="0" b="0"/>
          <a:pathLst>
            <a:path>
              <a:moveTo>
                <a:pt x="0" y="25136"/>
              </a:moveTo>
              <a:lnTo>
                <a:pt x="1773369" y="2513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83FDE-4371-4A80-A080-AFCC2ECC86D6}">
      <dsp:nvSpPr>
        <dsp:cNvPr id="0" name=""/>
        <dsp:cNvSpPr/>
      </dsp:nvSpPr>
      <dsp:spPr>
        <a:xfrm>
          <a:off x="612069" y="1079336"/>
          <a:ext cx="2934527" cy="316913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249957-2AB1-45A0-B826-E7CDBAF61C8D}">
      <dsp:nvSpPr>
        <dsp:cNvPr id="0" name=""/>
        <dsp:cNvSpPr/>
      </dsp:nvSpPr>
      <dsp:spPr>
        <a:xfrm>
          <a:off x="3600401" y="1"/>
          <a:ext cx="1939994" cy="11946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endParaRPr lang="it-IT" sz="4600" kern="1200" dirty="0"/>
        </a:p>
      </dsp:txBody>
      <dsp:txXfrm>
        <a:off x="3658718" y="58318"/>
        <a:ext cx="1823360" cy="1077995"/>
      </dsp:txXfrm>
    </dsp:sp>
    <dsp:sp modelId="{7AD40E35-7C89-45E4-A4CC-C0BB51757CD4}">
      <dsp:nvSpPr>
        <dsp:cNvPr id="0" name=""/>
        <dsp:cNvSpPr/>
      </dsp:nvSpPr>
      <dsp:spPr>
        <a:xfrm>
          <a:off x="3960443" y="1296146"/>
          <a:ext cx="1902005" cy="11946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endParaRPr lang="it-IT" sz="4500" kern="1200" dirty="0"/>
        </a:p>
      </dsp:txBody>
      <dsp:txXfrm>
        <a:off x="4018760" y="1354463"/>
        <a:ext cx="1785371" cy="1077995"/>
      </dsp:txXfrm>
    </dsp:sp>
    <dsp:sp modelId="{0381B969-4805-4E1F-90D5-AF5B7FB5BE02}">
      <dsp:nvSpPr>
        <dsp:cNvPr id="0" name=""/>
        <dsp:cNvSpPr/>
      </dsp:nvSpPr>
      <dsp:spPr>
        <a:xfrm>
          <a:off x="4039448" y="2634796"/>
          <a:ext cx="1564176" cy="154166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it-IT" sz="3600" kern="1200" dirty="0"/>
        </a:p>
      </dsp:txBody>
      <dsp:txXfrm>
        <a:off x="4114706" y="2710054"/>
        <a:ext cx="1413660" cy="1391153"/>
      </dsp:txXfrm>
    </dsp:sp>
    <dsp:sp modelId="{A3467FB0-1D54-4307-AFD9-1236DA5DC577}">
      <dsp:nvSpPr>
        <dsp:cNvPr id="0" name=""/>
        <dsp:cNvSpPr/>
      </dsp:nvSpPr>
      <dsp:spPr>
        <a:xfrm>
          <a:off x="3528393" y="4104461"/>
          <a:ext cx="2144240" cy="125364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it-IT" sz="5100" kern="1200" dirty="0"/>
        </a:p>
      </dsp:txBody>
      <dsp:txXfrm>
        <a:off x="3589591" y="4165659"/>
        <a:ext cx="2021844" cy="1131248"/>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it-IT"/>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it-IT"/>
          </a:p>
        </p:txBody>
      </p:sp>
      <p:sp>
        <p:nvSpPr>
          <p:cNvPr id="1095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it-IT"/>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0"/>
                <a:cs typeface="Arial" charset="0"/>
              </a:defRPr>
            </a:lvl1pPr>
          </a:lstStyle>
          <a:p>
            <a:pPr>
              <a:defRPr/>
            </a:pPr>
            <a:fld id="{D7FE3B5A-5E1E-40E8-85E3-76B0780974C5}" type="slidenum">
              <a:rPr lang="it-IT"/>
              <a:pPr>
                <a:defRPr/>
              </a:pPr>
              <a:t>‹n.›</a:t>
            </a:fld>
            <a:endParaRPr lang="it-IT"/>
          </a:p>
        </p:txBody>
      </p:sp>
    </p:spTree>
    <p:extLst>
      <p:ext uri="{BB962C8B-B14F-4D97-AF65-F5344CB8AC3E}">
        <p14:creationId xmlns:p14="http://schemas.microsoft.com/office/powerpoint/2010/main" val="2770692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it-IT" dirty="0" smtClean="0">
                <a:latin typeface="Arial" pitchFamily="34" charset="0"/>
                <a:ea typeface="ＭＳ Ｐゴシック" pitchFamily="34" charset="-128"/>
              </a:rPr>
              <a:t>Le caratteristiche distintive del fenomeno possono essere cosi riassunte:</a:t>
            </a:r>
          </a:p>
          <a:p>
            <a:r>
              <a:rPr lang="it-IT" b="1" dirty="0" smtClean="0">
                <a:latin typeface="Arial" pitchFamily="34" charset="0"/>
                <a:ea typeface="ＭＳ Ｐゴシック" pitchFamily="34" charset="-128"/>
              </a:rPr>
              <a:t>intenzionalità</a:t>
            </a:r>
            <a:r>
              <a:rPr lang="it-IT" dirty="0" smtClean="0">
                <a:latin typeface="Arial" pitchFamily="34" charset="0"/>
                <a:ea typeface="ＭＳ Ｐゴシック" pitchFamily="34" charset="-128"/>
              </a:rPr>
              <a:t>: cioè il fatto che il bullo metta in atto premeditatamente dei comportamenti aggressivi con lo scopo di offendere l’altro o di arrecargli danno;</a:t>
            </a:r>
          </a:p>
          <a:p>
            <a:r>
              <a:rPr lang="it-IT" b="1" dirty="0" smtClean="0">
                <a:latin typeface="Arial" pitchFamily="34" charset="0"/>
                <a:ea typeface="ＭＳ Ｐゴシック" pitchFamily="34" charset="-128"/>
              </a:rPr>
              <a:t>persistenza</a:t>
            </a:r>
            <a:r>
              <a:rPr lang="it-IT" dirty="0" smtClean="0">
                <a:latin typeface="Arial" pitchFamily="34" charset="0"/>
                <a:ea typeface="ＭＳ Ｐゴシック" pitchFamily="34" charset="-128"/>
              </a:rPr>
              <a:t>: sebbene anche un singolo episodio possa essere considerato una forma di bullismo, l’interazione bullo – vittima è caratterizzato dalla ripetitività di comportamenti di prepotenza protratti nel tempo;</a:t>
            </a:r>
          </a:p>
          <a:p>
            <a:r>
              <a:rPr lang="it-IT" dirty="0" smtClean="0">
                <a:latin typeface="Arial" pitchFamily="34" charset="0"/>
                <a:ea typeface="ＭＳ Ｐゴシック" pitchFamily="34" charset="-128"/>
              </a:rPr>
              <a:t>asimmetria di potere: si tratta di una relazione fondata sul disequilibro e sulla disuguaglianza di forza tra il bullo che agisce, che spesso è più forte o sostenuto da un gruppo di compagni, e la vittima che non è in grado di difendersi;</a:t>
            </a:r>
          </a:p>
          <a:p>
            <a:r>
              <a:rPr lang="it-IT" dirty="0" smtClean="0">
                <a:latin typeface="Arial" pitchFamily="34" charset="0"/>
                <a:ea typeface="ＭＳ Ｐゴシック" pitchFamily="34" charset="-128"/>
              </a:rPr>
              <a:t>tipologie diverse con cui si manifesta: nonostante spesso si pensi al bullismo fisico, dobbiamo ricordare che il comportamento d’attacco può essere perpetrato anche con modalità verbali di tipo diretto (offese e minacce) e con modalità di tipo psicologiche e indirette;</a:t>
            </a:r>
          </a:p>
          <a:p>
            <a:r>
              <a:rPr lang="it-IT" dirty="0" smtClean="0">
                <a:latin typeface="Arial" pitchFamily="34" charset="0"/>
                <a:ea typeface="ＭＳ Ｐゴシック" pitchFamily="34" charset="-128"/>
              </a:rPr>
              <a:t>natura sociale del fenomeno: come testimoniato da molti studi, l’episodio avviene frequentemente alla presenza di altri compagni – spettatori o complici – che possono assumere un ruolo di rinforzo del comportamento del bullo o semplicemente sostenere e legittimare il suo operato.</a:t>
            </a:r>
          </a:p>
          <a:p>
            <a:r>
              <a:rPr lang="it-IT" dirty="0" smtClean="0">
                <a:latin typeface="Arial" pitchFamily="34" charset="0"/>
                <a:ea typeface="ＭＳ Ｐゴシック" pitchFamily="34" charset="-128"/>
              </a:rPr>
              <a:t/>
            </a:r>
            <a:br>
              <a:rPr lang="it-IT" dirty="0" smtClean="0">
                <a:latin typeface="Arial" pitchFamily="34" charset="0"/>
                <a:ea typeface="ＭＳ Ｐゴシック" pitchFamily="34" charset="-128"/>
              </a:rPr>
            </a:b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04360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r>
              <a:rPr lang="it-IT" smtClean="0">
                <a:latin typeface="Arial" pitchFamily="34" charset="0"/>
                <a:ea typeface="ＭＳ Ｐゴシック" pitchFamily="34" charset="-128"/>
              </a:rPr>
              <a:t>il</a:t>
            </a:r>
            <a:r>
              <a:rPr lang="it-IT" b="1" i="1" smtClean="0">
                <a:latin typeface="Arial" pitchFamily="34" charset="0"/>
                <a:ea typeface="ＭＳ Ｐゴシック" pitchFamily="34" charset="-128"/>
              </a:rPr>
              <a:t> bullo leader</a:t>
            </a:r>
            <a:r>
              <a:rPr lang="it-IT" smtClean="0">
                <a:latin typeface="Arial" pitchFamily="34" charset="0"/>
                <a:ea typeface="ＭＳ Ｐゴシック" pitchFamily="34" charset="-128"/>
              </a:rPr>
              <a:t>, ideatore delle prepotenze (non sempre perpetratore);</a:t>
            </a:r>
          </a:p>
          <a:p>
            <a:r>
              <a:rPr lang="it-IT" smtClean="0">
                <a:latin typeface="Arial" pitchFamily="34" charset="0"/>
                <a:ea typeface="ＭＳ Ｐゴシック" pitchFamily="34" charset="-128"/>
              </a:rPr>
              <a:t>i </a:t>
            </a:r>
            <a:r>
              <a:rPr lang="it-IT" b="1" i="1" smtClean="0">
                <a:latin typeface="Arial" pitchFamily="34" charset="0"/>
                <a:ea typeface="ＭＳ Ｐゴシック" pitchFamily="34" charset="-128"/>
              </a:rPr>
              <a:t>gregari</a:t>
            </a:r>
            <a:r>
              <a:rPr lang="it-IT" smtClean="0">
                <a:latin typeface="Arial" pitchFamily="34" charset="0"/>
                <a:ea typeface="ＭＳ Ｐゴシック" pitchFamily="34" charset="-128"/>
              </a:rPr>
              <a:t>, che partecipano alle prepotenze sotto la sua guida;</a:t>
            </a:r>
          </a:p>
          <a:p>
            <a:r>
              <a:rPr lang="it-IT" smtClean="0">
                <a:latin typeface="Arial" pitchFamily="34" charset="0"/>
                <a:ea typeface="ＭＳ Ｐゴシック" pitchFamily="34" charset="-128"/>
              </a:rPr>
              <a:t>i </a:t>
            </a:r>
            <a:r>
              <a:rPr lang="it-IT" b="1" i="1" smtClean="0">
                <a:latin typeface="Arial" pitchFamily="34" charset="0"/>
                <a:ea typeface="ＭＳ Ｐゴシック" pitchFamily="34" charset="-128"/>
              </a:rPr>
              <a:t>sostenitori</a:t>
            </a:r>
            <a:r>
              <a:rPr lang="it-IT" smtClean="0">
                <a:latin typeface="Arial" pitchFamily="34" charset="0"/>
                <a:ea typeface="ＭＳ Ｐゴシック" pitchFamily="34" charset="-128"/>
              </a:rPr>
              <a:t>, coloro che assistono senza prendere parte all’azione ma sostenendola attivamente con incitamenti, risolini e via di seguito. Il fatto che gli studi di bullismo li includano tra gli autori di prepotenza dà un’indicazione chiara di quanta responsabilità si voglia restituire a chi guarda, cioè in buona misura contribuisce a determinare il fenomeno aggravando la situazione della vittima e costruendo aspettative di ruolo verso i bulli che si espongono maggiormente.</a:t>
            </a:r>
          </a:p>
          <a:p>
            <a:r>
              <a:rPr lang="it-IT" smtClean="0">
                <a:latin typeface="Arial" pitchFamily="34" charset="0"/>
                <a:ea typeface="ＭＳ Ｐゴシック" pitchFamily="34" charset="-128"/>
              </a:rPr>
              <a:t/>
            </a:r>
            <a:br>
              <a:rPr lang="it-IT" smtClean="0">
                <a:latin typeface="Arial" pitchFamily="34" charset="0"/>
                <a:ea typeface="ＭＳ Ｐゴシック" pitchFamily="34" charset="-128"/>
              </a:rPr>
            </a:br>
            <a:r>
              <a:rPr lang="it-IT" smtClean="0">
                <a:latin typeface="Arial" pitchFamily="34" charset="0"/>
                <a:ea typeface="ＭＳ Ｐゴシック" pitchFamily="34" charset="-128"/>
              </a:rPr>
              <a:t>Tra le vittime si parla di:</a:t>
            </a:r>
          </a:p>
          <a:p>
            <a:r>
              <a:rPr lang="it-IT" b="1" i="1" smtClean="0">
                <a:latin typeface="Arial" pitchFamily="34" charset="0"/>
                <a:ea typeface="ＭＳ Ｐゴシック" pitchFamily="34" charset="-128"/>
              </a:rPr>
              <a:t>vittima passiva</a:t>
            </a:r>
            <a:r>
              <a:rPr lang="it-IT" smtClean="0">
                <a:latin typeface="Arial" pitchFamily="34" charset="0"/>
                <a:ea typeface="ＭＳ Ｐゴシック" pitchFamily="34" charset="-128"/>
              </a:rPr>
              <a:t>, che subisce le prepotenze senza riuscire a reagire;</a:t>
            </a:r>
          </a:p>
          <a:p>
            <a:r>
              <a:rPr lang="it-IT" b="1" i="1" smtClean="0">
                <a:latin typeface="Arial" pitchFamily="34" charset="0"/>
                <a:ea typeface="ＭＳ Ｐゴシック" pitchFamily="34" charset="-128"/>
              </a:rPr>
              <a:t>vittima provocatrice</a:t>
            </a:r>
            <a:r>
              <a:rPr lang="it-IT" smtClean="0">
                <a:latin typeface="Arial" pitchFamily="34" charset="0"/>
                <a:ea typeface="ＭＳ Ｐゴシック" pitchFamily="34" charset="-128"/>
              </a:rPr>
              <a:t>, che ingaggia duelli serrati con il bullo, stuzzicandolo, fino a che questo non risponde con un’azione di prepotenza.</a:t>
            </a:r>
          </a:p>
          <a:p>
            <a:r>
              <a:rPr lang="it-IT" smtClean="0">
                <a:latin typeface="Arial" pitchFamily="34" charset="0"/>
                <a:ea typeface="ＭＳ Ｐゴシック" pitchFamily="34" charset="-128"/>
              </a:rPr>
              <a:t/>
            </a:r>
            <a:br>
              <a:rPr lang="it-IT" smtClean="0">
                <a:latin typeface="Arial" pitchFamily="34" charset="0"/>
                <a:ea typeface="ＭＳ Ｐゴシック" pitchFamily="34" charset="-128"/>
              </a:rPr>
            </a:br>
            <a:r>
              <a:rPr lang="it-IT" smtClean="0">
                <a:latin typeface="Arial" pitchFamily="34" charset="0"/>
                <a:ea typeface="ＭＳ Ｐゴシック" pitchFamily="34" charset="-128"/>
              </a:rPr>
              <a:t>Infine, gli astanti:</a:t>
            </a:r>
          </a:p>
          <a:p>
            <a:r>
              <a:rPr lang="it-IT" smtClean="0">
                <a:latin typeface="Arial" pitchFamily="34" charset="0"/>
                <a:ea typeface="ＭＳ Ｐゴシック" pitchFamily="34" charset="-128"/>
              </a:rPr>
              <a:t>gli </a:t>
            </a:r>
            <a:r>
              <a:rPr lang="it-IT" b="1" i="1" smtClean="0">
                <a:latin typeface="Arial" pitchFamily="34" charset="0"/>
                <a:ea typeface="ＭＳ Ｐゴシック" pitchFamily="34" charset="-128"/>
              </a:rPr>
              <a:t>spettatori neutrali </a:t>
            </a:r>
            <a:r>
              <a:rPr lang="it-IT" smtClean="0">
                <a:latin typeface="Arial" pitchFamily="34" charset="0"/>
                <a:ea typeface="ＭＳ Ｐゴシック" pitchFamily="34" charset="-128"/>
              </a:rPr>
              <a:t>che non prendono una posizione di fronte alle prepotenze o che non sono mai presenti agli episodi;</a:t>
            </a:r>
          </a:p>
          <a:p>
            <a:r>
              <a:rPr lang="it-IT" smtClean="0">
                <a:latin typeface="Arial" pitchFamily="34" charset="0"/>
                <a:ea typeface="ＭＳ Ｐゴシック" pitchFamily="34" charset="-128"/>
              </a:rPr>
              <a:t>i </a:t>
            </a:r>
            <a:r>
              <a:rPr lang="it-IT" b="1" i="1" smtClean="0">
                <a:latin typeface="Arial" pitchFamily="34" charset="0"/>
                <a:ea typeface="ＭＳ Ｐゴシック" pitchFamily="34" charset="-128"/>
              </a:rPr>
              <a:t>difensori della vittima</a:t>
            </a:r>
            <a:r>
              <a:rPr lang="it-IT" smtClean="0">
                <a:latin typeface="Arial" pitchFamily="34" charset="0"/>
                <a:ea typeface="ＭＳ Ｐゴシック" pitchFamily="34" charset="-128"/>
              </a:rPr>
              <a:t>, gli unici ad assumersi il rischio di andare contro corrente di fronte all’autorità del più forte e a vivere la scuola in modo non schizofrenico, con una coerenza di fondo tra ciò che si mostra nel rapporto con gli adulti e ciò che si incarna nella relazione con i compagni.</a:t>
            </a:r>
          </a:p>
          <a:p>
            <a:endParaRPr lang="it-IT" smtClean="0">
              <a:latin typeface="Arial" pitchFamily="34" charset="0"/>
              <a:ea typeface="ＭＳ Ｐゴシック" pitchFamily="34" charset="-128"/>
            </a:endParaRPr>
          </a:p>
          <a:p>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973576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01752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r>
              <a:rPr lang="it-IT" smtClean="0">
                <a:latin typeface="Arial" pitchFamily="34" charset="0"/>
                <a:ea typeface="ＭＳ Ｐゴシック" pitchFamily="34" charset="-128"/>
              </a:rPr>
              <a:t>Il cyberbullismo (ossia bullismo online) è una forma di disagio relazionale, di prevaricazione e di sopruso perpetrata tramite i nuovi mezzi di comunicazione come l’e-mail, gli sms, i blog, i telefoni cellulari ed il web in generale. Non comporta dunque violenza o altre forme di coercizione fisica. Nelle comunità virtuali il cyber bullismo può essere anche di </a:t>
            </a:r>
            <a:r>
              <a:rPr lang="it-IT" b="1" smtClean="0">
                <a:latin typeface="Arial" pitchFamily="34" charset="0"/>
                <a:ea typeface="ＭＳ Ｐゴシック" pitchFamily="34" charset="-128"/>
              </a:rPr>
              <a:t>gruppo</a:t>
            </a:r>
            <a:r>
              <a:rPr lang="it-IT" smtClean="0">
                <a:latin typeface="Arial" pitchFamily="34" charset="0"/>
                <a:ea typeface="ＭＳ Ｐゴシック" pitchFamily="34" charset="-128"/>
              </a:rPr>
              <a:t> e di solito le </a:t>
            </a:r>
            <a:r>
              <a:rPr lang="it-IT" b="1" smtClean="0">
                <a:latin typeface="Arial" pitchFamily="34" charset="0"/>
                <a:ea typeface="ＭＳ Ｐゴシック" pitchFamily="34" charset="-128"/>
              </a:rPr>
              <a:t>ragazze sono vittime </a:t>
            </a:r>
            <a:r>
              <a:rPr lang="it-IT" smtClean="0">
                <a:latin typeface="Arial" pitchFamily="34" charset="0"/>
                <a:ea typeface="ＭＳ Ｐゴシック" pitchFamily="34" charset="-128"/>
              </a:rPr>
              <a:t>più frequentemente dei ragazzi, spesso con messaggi contenenti allusioni sessuali. Solitamente il disturbatore agisce in </a:t>
            </a:r>
            <a:r>
              <a:rPr lang="it-IT" b="1" smtClean="0">
                <a:latin typeface="Arial" pitchFamily="34" charset="0"/>
                <a:ea typeface="ＭＳ Ｐゴシック" pitchFamily="34" charset="-128"/>
              </a:rPr>
              <a:t>anonimato</a:t>
            </a:r>
            <a:r>
              <a:rPr lang="it-IT" smtClean="0">
                <a:latin typeface="Arial" pitchFamily="34" charset="0"/>
                <a:ea typeface="ＭＳ Ｐゴシック" pitchFamily="34" charset="-128"/>
              </a:rPr>
              <a:t>, talvolta invece non si preoccupa di nascondere la sua identità.</a:t>
            </a:r>
          </a:p>
          <a:p>
            <a:r>
              <a:rPr lang="it-IT" smtClean="0">
                <a:latin typeface="Arial" pitchFamily="34" charset="0"/>
                <a:ea typeface="ＭＳ Ｐゴシック" pitchFamily="34" charset="-128"/>
              </a:rPr>
              <a:t>Rispetto al bullismo tradizionale, le caratteristiche sono:</a:t>
            </a:r>
          </a:p>
          <a:p>
            <a:r>
              <a:rPr lang="it-IT" b="1" smtClean="0">
                <a:latin typeface="Arial" pitchFamily="34" charset="0"/>
                <a:ea typeface="ＭＳ Ｐゴシック" pitchFamily="34" charset="-128"/>
              </a:rPr>
              <a:t>Anonimato del molestatore</a:t>
            </a:r>
            <a:r>
              <a:rPr lang="it-IT" smtClean="0">
                <a:latin typeface="Arial" pitchFamily="34" charset="0"/>
                <a:ea typeface="ＭＳ Ｐゴシック" pitchFamily="34" charset="-128"/>
              </a:rPr>
              <a:t>: in realtà, questo anonimato è illusorio: ogni comunicazione elettronica lascia delle tracce. Però per la vittima è difficile risalire da sola al molestatore.</a:t>
            </a:r>
          </a:p>
          <a:p>
            <a:r>
              <a:rPr lang="it-IT" b="1" smtClean="0">
                <a:latin typeface="Arial" pitchFamily="34" charset="0"/>
                <a:ea typeface="ＭＳ Ｐゴシック" pitchFamily="34" charset="-128"/>
              </a:rPr>
              <a:t>Difficile reperibilità</a:t>
            </a:r>
            <a:r>
              <a:rPr lang="it-IT" smtClean="0">
                <a:latin typeface="Arial" pitchFamily="34" charset="0"/>
                <a:ea typeface="ＭＳ Ｐゴシック" pitchFamily="34" charset="-128"/>
              </a:rPr>
              <a:t>: se il cyberbullismo avviene via sms o mail o in un forum online privato, ad esempio, è più difficile reperirlo e rimediarvi.</a:t>
            </a:r>
          </a:p>
          <a:p>
            <a:r>
              <a:rPr lang="it-IT" smtClean="0">
                <a:latin typeface="Arial" pitchFamily="34" charset="0"/>
                <a:ea typeface="ＭＳ Ｐゴシック" pitchFamily="34" charset="-128"/>
              </a:rPr>
              <a:t>Indebolimento delle remore etiche: le due caratteristiche precedenti, abbinate con la possibilità di essere "un'altra persona" online (vedi i giochi di ruolo), possono indebolire le remore etiche: spesso la gente fa e dice online cose che non farebbe o direbbe nella vita reale.</a:t>
            </a:r>
          </a:p>
          <a:p>
            <a:r>
              <a:rPr lang="it-IT" b="1" smtClean="0">
                <a:latin typeface="Arial" pitchFamily="34" charset="0"/>
                <a:ea typeface="ＭＳ Ｐゴシック" pitchFamily="34" charset="-128"/>
              </a:rPr>
              <a:t>Assenza di limiti spaziotemporali</a:t>
            </a:r>
            <a:r>
              <a:rPr lang="it-IT" smtClean="0">
                <a:latin typeface="Arial" pitchFamily="34" charset="0"/>
                <a:ea typeface="ＭＳ Ｐゴシック" pitchFamily="34" charset="-128"/>
              </a:rPr>
              <a:t>: mentre il bullismo tradizionale avviene di solito in luoghi e momenti specifici (ad esempio nel contesto scolastico), il cyberbullismo investe la vittima ogni volta che si collega al mezzo elettronico utilizzato dal cyberbullo.</a:t>
            </a:r>
          </a:p>
          <a:p>
            <a:r>
              <a:rPr lang="it-IT" smtClean="0">
                <a:latin typeface="Arial" pitchFamily="34" charset="0"/>
                <a:ea typeface="ＭＳ Ｐゴシック" pitchFamily="34" charset="-128"/>
              </a:rPr>
              <a:t>Dalle ricerche emerge come sia un fenomeno che, seppur meno diffuso del bullismo tradizionale, è in costante e preoccupante aumento andando di pari passo con l’enorme sviluppo e diffusione delle nuove tecnologie.</a:t>
            </a:r>
          </a:p>
          <a:p>
            <a:r>
              <a:rPr lang="it-IT" smtClean="0">
                <a:latin typeface="Arial" pitchFamily="34" charset="0"/>
                <a:ea typeface="ＭＳ Ｐゴシック" pitchFamily="34" charset="-128"/>
              </a:rPr>
              <a:t> </a:t>
            </a:r>
          </a:p>
          <a:p>
            <a:endParaRPr lang="it-IT" smtClean="0">
              <a:latin typeface="Arial" pitchFamily="34" charset="0"/>
              <a:ea typeface="ＭＳ Ｐゴシック" pitchFamily="34" charset="-128"/>
            </a:endParaRPr>
          </a:p>
          <a:p>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54466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egnaposto immagine diapositiva 1"/>
          <p:cNvSpPr>
            <a:spLocks noGrp="1" noRot="1" noChangeAspect="1" noTextEdit="1"/>
          </p:cNvSpPr>
          <p:nvPr>
            <p:ph type="sldImg"/>
          </p:nvPr>
        </p:nvSpPr>
        <p:spPr>
          <a:ln/>
        </p:spPr>
      </p:sp>
      <p:sp>
        <p:nvSpPr>
          <p:cNvPr id="141315" name="Segnaposto note 2"/>
          <p:cNvSpPr>
            <a:spLocks noGrp="1"/>
          </p:cNvSpPr>
          <p:nvPr>
            <p:ph type="body" idx="1"/>
          </p:nvPr>
        </p:nvSpPr>
        <p:spPr>
          <a:noFill/>
          <a:ln/>
        </p:spPr>
        <p:txBody>
          <a:bodyPr/>
          <a:lstStyle/>
          <a:p>
            <a:endParaRPr lang="it-IT" smtClean="0">
              <a:latin typeface="Arial" pitchFamily="34" charset="0"/>
              <a:ea typeface="ＭＳ Ｐゴシック" pitchFamily="34" charset="-128"/>
            </a:endParaRPr>
          </a:p>
        </p:txBody>
      </p:sp>
      <p:sp>
        <p:nvSpPr>
          <p:cNvPr id="141316" name="Segnaposto numero diapositiva 3"/>
          <p:cNvSpPr>
            <a:spLocks noGrp="1"/>
          </p:cNvSpPr>
          <p:nvPr>
            <p:ph type="sldNum" sz="quarter" idx="5"/>
          </p:nvPr>
        </p:nvSpPr>
        <p:spPr>
          <a:noFill/>
        </p:spPr>
        <p:txBody>
          <a:bodyPr/>
          <a:lstStyle/>
          <a:p>
            <a:fld id="{D504D293-131B-47DB-8564-5BAD80EF69AB}" type="slidenum">
              <a:rPr lang="it-IT" smtClean="0">
                <a:latin typeface="Calibri" pitchFamily="34" charset="0"/>
                <a:ea typeface="ＭＳ Ｐゴシック" pitchFamily="34" charset="-128"/>
                <a:cs typeface="Arial" pitchFamily="34" charset="0"/>
              </a:rPr>
              <a:pPr/>
              <a:t>9</a:t>
            </a:fld>
            <a:endParaRPr lang="it-IT" smtClean="0">
              <a:latin typeface="Calibri"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94201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egnaposto immagine diapositiva 1"/>
          <p:cNvSpPr>
            <a:spLocks noGrp="1" noRot="1" noChangeAspect="1" noTextEdit="1"/>
          </p:cNvSpPr>
          <p:nvPr>
            <p:ph type="sldImg"/>
          </p:nvPr>
        </p:nvSpPr>
        <p:spPr>
          <a:ln/>
        </p:spPr>
      </p:sp>
      <p:sp>
        <p:nvSpPr>
          <p:cNvPr id="141315" name="Segnaposto note 2"/>
          <p:cNvSpPr>
            <a:spLocks noGrp="1"/>
          </p:cNvSpPr>
          <p:nvPr>
            <p:ph type="body" idx="1"/>
          </p:nvPr>
        </p:nvSpPr>
        <p:spPr>
          <a:noFill/>
          <a:ln/>
        </p:spPr>
        <p:txBody>
          <a:bodyPr/>
          <a:lstStyle/>
          <a:p>
            <a:endParaRPr lang="it-IT" smtClean="0">
              <a:latin typeface="Arial" pitchFamily="34" charset="0"/>
              <a:ea typeface="ＭＳ Ｐゴシック" pitchFamily="34" charset="-128"/>
            </a:endParaRPr>
          </a:p>
        </p:txBody>
      </p:sp>
      <p:sp>
        <p:nvSpPr>
          <p:cNvPr id="141316" name="Segnaposto numero diapositiva 3"/>
          <p:cNvSpPr>
            <a:spLocks noGrp="1"/>
          </p:cNvSpPr>
          <p:nvPr>
            <p:ph type="sldNum" sz="quarter" idx="5"/>
          </p:nvPr>
        </p:nvSpPr>
        <p:spPr>
          <a:noFill/>
        </p:spPr>
        <p:txBody>
          <a:bodyPr/>
          <a:lstStyle/>
          <a:p>
            <a:fld id="{D504D293-131B-47DB-8564-5BAD80EF69AB}" type="slidenum">
              <a:rPr lang="it-IT" smtClean="0">
                <a:latin typeface="Calibri" pitchFamily="34" charset="0"/>
                <a:ea typeface="ＭＳ Ｐゴシック" pitchFamily="34" charset="-128"/>
                <a:cs typeface="Arial" pitchFamily="34" charset="0"/>
              </a:rPr>
              <a:pPr/>
              <a:t>10</a:t>
            </a:fld>
            <a:endParaRPr lang="it-IT" smtClean="0">
              <a:latin typeface="Calibri"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93047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egnaposto immagine diapositiva 1"/>
          <p:cNvSpPr>
            <a:spLocks noGrp="1" noRot="1" noChangeAspect="1" noTextEdit="1"/>
          </p:cNvSpPr>
          <p:nvPr>
            <p:ph type="sldImg"/>
          </p:nvPr>
        </p:nvSpPr>
        <p:spPr>
          <a:ln/>
        </p:spPr>
      </p:sp>
      <p:sp>
        <p:nvSpPr>
          <p:cNvPr id="148483" name="Segnaposto note 2"/>
          <p:cNvSpPr>
            <a:spLocks noGrp="1"/>
          </p:cNvSpPr>
          <p:nvPr>
            <p:ph type="body" idx="1"/>
          </p:nvPr>
        </p:nvSpPr>
        <p:spPr>
          <a:noFill/>
          <a:ln/>
        </p:spPr>
        <p:txBody>
          <a:bodyPr/>
          <a:lstStyle/>
          <a:p>
            <a:endParaRPr lang="it-IT" smtClean="0">
              <a:latin typeface="Arial" pitchFamily="34" charset="0"/>
              <a:ea typeface="ＭＳ Ｐゴシック" pitchFamily="34" charset="-128"/>
            </a:endParaRPr>
          </a:p>
        </p:txBody>
      </p:sp>
      <p:sp>
        <p:nvSpPr>
          <p:cNvPr id="148484" name="Segnaposto numero diapositiva 3"/>
          <p:cNvSpPr>
            <a:spLocks noGrp="1"/>
          </p:cNvSpPr>
          <p:nvPr>
            <p:ph type="sldNum" sz="quarter" idx="5"/>
          </p:nvPr>
        </p:nvSpPr>
        <p:spPr>
          <a:noFill/>
        </p:spPr>
        <p:txBody>
          <a:bodyPr/>
          <a:lstStyle/>
          <a:p>
            <a:fld id="{ADAC796F-1672-4EEB-9EDF-45E50A355838}" type="slidenum">
              <a:rPr lang="it-IT" smtClean="0">
                <a:latin typeface="Calibri" pitchFamily="34" charset="0"/>
                <a:ea typeface="ＭＳ Ｐゴシック" pitchFamily="34" charset="-128"/>
                <a:cs typeface="Arial" pitchFamily="34" charset="0"/>
              </a:rPr>
              <a:pPr/>
              <a:t>19</a:t>
            </a:fld>
            <a:endParaRPr lang="it-IT" smtClean="0">
              <a:latin typeface="Calibri"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348269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B813D177-D257-4BF1-BE4C-8FA4D854A723}" type="slidenum">
              <a:rPr lang="it-IT" smtClean="0">
                <a:latin typeface="Arial" pitchFamily="34" charset="0"/>
                <a:ea typeface="ＭＳ Ｐゴシック" pitchFamily="34" charset="-128"/>
                <a:cs typeface="Arial" pitchFamily="34" charset="0"/>
              </a:rPr>
              <a:pPr/>
              <a:t>23</a:t>
            </a:fld>
            <a:endParaRPr lang="it-IT" smtClean="0">
              <a:latin typeface="Arial" pitchFamily="34" charset="0"/>
              <a:ea typeface="ＭＳ Ｐゴシック" pitchFamily="34" charset="-128"/>
              <a:cs typeface="Arial" pitchFamily="34" charset="0"/>
            </a:endParaRPr>
          </a:p>
        </p:txBody>
      </p:sp>
      <p:sp>
        <p:nvSpPr>
          <p:cNvPr id="149507" name="Slide Number Placeholder 4"/>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694B63E-2D32-419A-99E5-9ABE449C31E8}" type="slidenum">
              <a:rPr lang="it-IT" sz="1200"/>
              <a:pPr algn="r"/>
              <a:t>23</a:t>
            </a:fld>
            <a:endParaRPr lang="en-US" sz="1200"/>
          </a:p>
        </p:txBody>
      </p:sp>
      <p:sp>
        <p:nvSpPr>
          <p:cNvPr id="149508" name="Rectangle 232449"/>
          <p:cNvSpPr>
            <a:spLocks noGrp="1" noRot="1" noChangeAspect="1" noChangeArrowheads="1" noTextEdit="1"/>
          </p:cNvSpPr>
          <p:nvPr>
            <p:ph type="sldImg"/>
          </p:nvPr>
        </p:nvSpPr>
        <p:spPr>
          <a:ln cap="flat">
            <a:headEnd type="none" w="med" len="med"/>
            <a:tailEnd type="none" w="med" len="med"/>
          </a:ln>
        </p:spPr>
      </p:sp>
      <p:sp>
        <p:nvSpPr>
          <p:cNvPr id="149509" name="Rectangle 232450"/>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11354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4" name="Segnaposto data 29"/>
          <p:cNvSpPr>
            <a:spLocks noGrp="1"/>
          </p:cNvSpPr>
          <p:nvPr>
            <p:ph type="dt" sz="half" idx="10"/>
          </p:nvPr>
        </p:nvSpPr>
        <p:spPr/>
        <p:txBody>
          <a:bodyPr/>
          <a:lstStyle>
            <a:lvl1pPr>
              <a:defRPr/>
            </a:lvl1pPr>
          </a:lstStyle>
          <a:p>
            <a:pPr>
              <a:defRPr/>
            </a:pPr>
            <a:endParaRPr lang="it-IT"/>
          </a:p>
        </p:txBody>
      </p:sp>
      <p:sp>
        <p:nvSpPr>
          <p:cNvPr id="5" name="Segnaposto piè di pagina 18"/>
          <p:cNvSpPr>
            <a:spLocks noGrp="1"/>
          </p:cNvSpPr>
          <p:nvPr>
            <p:ph type="ftr" sz="quarter" idx="11"/>
          </p:nvPr>
        </p:nvSpPr>
        <p:spPr/>
        <p:txBody>
          <a:bodyPr/>
          <a:lstStyle>
            <a:lvl1pPr>
              <a:defRPr/>
            </a:lvl1pPr>
          </a:lstStyle>
          <a:p>
            <a:pPr>
              <a:defRPr/>
            </a:pPr>
            <a:endParaRPr lang="it-IT"/>
          </a:p>
        </p:txBody>
      </p:sp>
      <p:sp>
        <p:nvSpPr>
          <p:cNvPr id="6" name="Segnaposto numero diapositiva 26"/>
          <p:cNvSpPr>
            <a:spLocks noGrp="1"/>
          </p:cNvSpPr>
          <p:nvPr>
            <p:ph type="sldNum" sz="quarter" idx="12"/>
          </p:nvPr>
        </p:nvSpPr>
        <p:spPr/>
        <p:txBody>
          <a:bodyPr/>
          <a:lstStyle>
            <a:lvl1pPr>
              <a:defRPr/>
            </a:lvl1pPr>
          </a:lstStyle>
          <a:p>
            <a:pPr>
              <a:defRPr/>
            </a:pPr>
            <a:fld id="{72D80053-A98C-402A-96BE-6805FC7C8451}"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4ADFDBF-CCC7-48E6-BFA9-161895B6CBCC}"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ED9C35B-0F51-47FC-988D-B1ECDAD2CD2D}"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8ACD8A6-E24A-46AC-B993-028F914DF924}"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4EF610C-2EF6-4280-8835-97FDFC5EB6EB}"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lstStyle>
          <a:p>
            <a:pPr>
              <a:defRPr/>
            </a:pPr>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pPr>
              <a:defRPr/>
            </a:pPr>
            <a:fld id="{40AF567B-5601-47C6-AF4D-93BA2C596736}"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defRPr/>
            </a:lvl1pPr>
          </a:lstStyle>
          <a:p>
            <a:pPr>
              <a:defRPr/>
            </a:pPr>
            <a:endParaRPr lang="it-IT"/>
          </a:p>
        </p:txBody>
      </p:sp>
      <p:sp>
        <p:nvSpPr>
          <p:cNvPr id="8" name="Segnaposto piè di pagina 7"/>
          <p:cNvSpPr>
            <a:spLocks noGrp="1"/>
          </p:cNvSpPr>
          <p:nvPr>
            <p:ph type="ftr" sz="quarter" idx="11"/>
          </p:nvPr>
        </p:nvSpPr>
        <p:spPr/>
        <p:txBody>
          <a:bodyPr/>
          <a:lstStyle>
            <a:lvl1pPr>
              <a:defRPr/>
            </a:lvl1pPr>
          </a:lstStyle>
          <a:p>
            <a:pPr>
              <a:defRPr/>
            </a:pPr>
            <a:endParaRPr lang="it-IT"/>
          </a:p>
        </p:txBody>
      </p:sp>
      <p:sp>
        <p:nvSpPr>
          <p:cNvPr id="9" name="Segnaposto numero diapositiva 8"/>
          <p:cNvSpPr>
            <a:spLocks noGrp="1"/>
          </p:cNvSpPr>
          <p:nvPr>
            <p:ph type="sldNum" sz="quarter" idx="12"/>
          </p:nvPr>
        </p:nvSpPr>
        <p:spPr/>
        <p:txBody>
          <a:bodyPr/>
          <a:lstStyle>
            <a:lvl1pPr>
              <a:defRPr/>
            </a:lvl1pPr>
          </a:lstStyle>
          <a:p>
            <a:pPr>
              <a:defRPr/>
            </a:pPr>
            <a:fld id="{A2540978-48C3-46B2-A12C-6144AF9E777A}"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a:lvl1pPr>
          </a:lstStyle>
          <a:p>
            <a:pPr>
              <a:defRPr/>
            </a:pPr>
            <a:endParaRPr lang="it-IT"/>
          </a:p>
        </p:txBody>
      </p:sp>
      <p:sp>
        <p:nvSpPr>
          <p:cNvPr id="4" name="Segnaposto piè di pagina 3"/>
          <p:cNvSpPr>
            <a:spLocks noGrp="1"/>
          </p:cNvSpPr>
          <p:nvPr>
            <p:ph type="ftr" sz="quarter" idx="11"/>
          </p:nvPr>
        </p:nvSpPr>
        <p:spPr/>
        <p:txBody>
          <a:bodyPr/>
          <a:lstStyle>
            <a:lvl1pPr>
              <a:defRPr/>
            </a:lvl1pPr>
          </a:lstStyle>
          <a:p>
            <a:pPr>
              <a:defRPr/>
            </a:pPr>
            <a:endParaRPr lang="it-IT"/>
          </a:p>
        </p:txBody>
      </p:sp>
      <p:sp>
        <p:nvSpPr>
          <p:cNvPr id="5" name="Segnaposto numero diapositiva 4"/>
          <p:cNvSpPr>
            <a:spLocks noGrp="1"/>
          </p:cNvSpPr>
          <p:nvPr>
            <p:ph type="sldNum" sz="quarter" idx="12"/>
          </p:nvPr>
        </p:nvSpPr>
        <p:spPr/>
        <p:txBody>
          <a:bodyPr/>
          <a:lstStyle>
            <a:lvl1pPr>
              <a:defRPr/>
            </a:lvl1pPr>
          </a:lstStyle>
          <a:p>
            <a:pPr>
              <a:defRPr/>
            </a:pPr>
            <a:fld id="{EB3AD695-7AAD-488B-8067-2666CEA8E4E5}"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3"/>
          <p:cNvSpPr>
            <a:spLocks noGrp="1"/>
          </p:cNvSpPr>
          <p:nvPr>
            <p:ph type="sldNum" sz="quarter" idx="12"/>
          </p:nvPr>
        </p:nvSpPr>
        <p:spPr/>
        <p:txBody>
          <a:bodyPr/>
          <a:lstStyle>
            <a:lvl1pPr>
              <a:defRPr/>
            </a:lvl1pPr>
          </a:lstStyle>
          <a:p>
            <a:pPr>
              <a:defRPr/>
            </a:pPr>
            <a:fld id="{A2AA4220-CE17-448A-9D84-38348B7410FB}"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lstStyle>
          <a:p>
            <a:pPr>
              <a:defRPr/>
            </a:pPr>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pPr>
              <a:defRPr/>
            </a:pPr>
            <a:fld id="{BC5D803D-2279-400F-8C39-50B151F85BF1}"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itaglia e arrotonda singolo angolo rettangolo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riangolo rettangolo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igura a mano libera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igura a mano libera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2" name="Tito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it-IT" smtClean="0"/>
              <a:t>Fare clic per modificare lo stile del titolo</a:t>
            </a:r>
            <a:endParaRPr lang="en-US"/>
          </a:p>
        </p:txBody>
      </p:sp>
      <p:sp>
        <p:nvSpPr>
          <p:cNvPr id="4" name="Segnaposto tes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9" name="Segnaposto data 4"/>
          <p:cNvSpPr>
            <a:spLocks noGrp="1"/>
          </p:cNvSpPr>
          <p:nvPr>
            <p:ph type="dt" sz="half" idx="10"/>
          </p:nvPr>
        </p:nvSpPr>
        <p:spPr/>
        <p:txBody>
          <a:bodyPr/>
          <a:lstStyle>
            <a:lvl1pPr>
              <a:defRPr/>
            </a:lvl1pPr>
          </a:lstStyle>
          <a:p>
            <a:pPr>
              <a:defRPr/>
            </a:pPr>
            <a:endParaRPr lang="it-IT"/>
          </a:p>
        </p:txBody>
      </p:sp>
      <p:sp>
        <p:nvSpPr>
          <p:cNvPr id="10" name="Segnaposto piè di pagina 5"/>
          <p:cNvSpPr>
            <a:spLocks noGrp="1"/>
          </p:cNvSpPr>
          <p:nvPr>
            <p:ph type="ftr" sz="quarter" idx="11"/>
          </p:nvPr>
        </p:nvSpPr>
        <p:spPr/>
        <p:txBody>
          <a:bodyPr/>
          <a:lstStyle>
            <a:lvl1pPr>
              <a:defRPr/>
            </a:lvl1pPr>
          </a:lstStyle>
          <a:p>
            <a:pPr>
              <a:defRPr/>
            </a:pPr>
            <a:endParaRPr lang="it-IT"/>
          </a:p>
        </p:txBody>
      </p:sp>
      <p:sp>
        <p:nvSpPr>
          <p:cNvPr id="11" name="Segnaposto numero diapositiva 6"/>
          <p:cNvSpPr>
            <a:spLocks noGrp="1"/>
          </p:cNvSpPr>
          <p:nvPr>
            <p:ph type="sldNum" sz="quarter" idx="12"/>
          </p:nvPr>
        </p:nvSpPr>
        <p:spPr>
          <a:xfrm>
            <a:off x="8077200" y="6356350"/>
            <a:ext cx="609600" cy="365125"/>
          </a:xfrm>
        </p:spPr>
        <p:txBody>
          <a:bodyPr/>
          <a:lstStyle>
            <a:lvl1pPr>
              <a:defRPr/>
            </a:lvl1pPr>
          </a:lstStyle>
          <a:p>
            <a:pPr>
              <a:defRPr/>
            </a:pPr>
            <a:fld id="{42788AB8-263B-4DD3-A9BB-3358A641E058}" type="slidenum">
              <a:rPr lang="it-IT"/>
              <a:pPr>
                <a:defRPr/>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2052" name="Segnaposto tito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smtClean="0"/>
              <a:t>Fare clic per modificare lo stile del titolo</a:t>
            </a:r>
            <a:endParaRPr lang="en-US" smtClean="0"/>
          </a:p>
        </p:txBody>
      </p:sp>
      <p:sp>
        <p:nvSpPr>
          <p:cNvPr id="2053" name="Segnaposto tes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0"/>
                <a:cs typeface="ＭＳ Ｐゴシック" charset="0"/>
              </a:defRPr>
            </a:lvl1pPr>
          </a:lstStyle>
          <a:p>
            <a:pPr>
              <a:defRPr/>
            </a:pPr>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0"/>
                <a:cs typeface="ＭＳ Ｐゴシック" charset="0"/>
              </a:defRPr>
            </a:lvl1pPr>
          </a:lstStyle>
          <a:p>
            <a:pPr>
              <a:defRPr/>
            </a:pP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ea typeface="ＭＳ Ｐゴシック" charset="0"/>
                <a:cs typeface="ＭＳ Ｐゴシック" charset="0"/>
              </a:defRPr>
            </a:lvl1pPr>
          </a:lstStyle>
          <a:p>
            <a:pPr>
              <a:defRPr/>
            </a:pPr>
            <a:fld id="{0D2561E8-D8E0-4653-B5E0-B1F5C5CAC82C}" type="slidenum">
              <a:rPr lang="it-IT"/>
              <a:pPr>
                <a:defRPr/>
              </a:pPr>
              <a:t>‹n.›</a:t>
            </a:fld>
            <a:endParaRPr lang="it-IT"/>
          </a:p>
        </p:txBody>
      </p:sp>
      <p:grpSp>
        <p:nvGrpSpPr>
          <p:cNvPr id="2057"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a typeface="ＭＳ Ｐゴシック" charset="0"/>
                <a:cs typeface="ＭＳ Ｐゴシック" charset="0"/>
              </a:endParaRPr>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a typeface="ＭＳ Ｐゴシック" charset="0"/>
                <a:cs typeface="ＭＳ Ｐゴシック" charset="0"/>
              </a:endParaRPr>
            </a:p>
          </p:txBody>
        </p:sp>
      </p:grpSp>
    </p:spTree>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wmf"/><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4.w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wmf"/><Relationship Id="rId3" Type="http://schemas.openxmlformats.org/officeDocument/2006/relationships/image" Target="../media/image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wmf"/></Relationships>
</file>

<file path=ppt/slides/_rels/slide3.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3" Type="http://schemas.openxmlformats.org/officeDocument/2006/relationships/image" Target="../media/image11.jpeg"/><Relationship Id="rId14" Type="http://schemas.openxmlformats.org/officeDocument/2006/relationships/image" Target="../media/image12.jpeg"/><Relationship Id="rId15" Type="http://schemas.openxmlformats.org/officeDocument/2006/relationships/image" Target="../media/image13.jpeg"/><Relationship Id="rId16"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wmf"/><Relationship Id="rId3"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wmf"/><Relationship Id="rId3"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wmf"/><Relationship Id="rId3"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CasellaDiTesto 41"/>
          <p:cNvSpPr txBox="1">
            <a:spLocks noChangeArrowheads="1"/>
          </p:cNvSpPr>
          <p:nvPr/>
        </p:nvSpPr>
        <p:spPr bwMode="auto">
          <a:xfrm>
            <a:off x="250825" y="2133600"/>
            <a:ext cx="8437563" cy="1536700"/>
          </a:xfrm>
          <a:prstGeom prst="rect">
            <a:avLst/>
          </a:prstGeom>
          <a:noFill/>
          <a:ln w="9525">
            <a:noFill/>
            <a:miter lim="800000"/>
            <a:headEnd/>
            <a:tailEnd/>
          </a:ln>
        </p:spPr>
        <p:txBody>
          <a:bodyPr wrap="none">
            <a:spAutoFit/>
          </a:bodyPr>
          <a:lstStyle/>
          <a:p>
            <a:pPr eaLnBrk="0" hangingPunct="0">
              <a:spcBef>
                <a:spcPts val="700"/>
              </a:spcBef>
              <a:buClr>
                <a:schemeClr val="tx2"/>
              </a:buClr>
              <a:buSzPct val="95000"/>
              <a:buFont typeface="Wingdings" pitchFamily="2" charset="2"/>
              <a:buNone/>
            </a:pPr>
            <a:r>
              <a:rPr lang="it-IT" sz="4400" b="1">
                <a:solidFill>
                  <a:srgbClr val="FF0000"/>
                </a:solidFill>
                <a:latin typeface="Comic Sans MS" pitchFamily="66" charset="0"/>
              </a:rPr>
              <a:t>BULLISMO E</a:t>
            </a:r>
          </a:p>
          <a:p>
            <a:pPr eaLnBrk="0" hangingPunct="0">
              <a:spcBef>
                <a:spcPts val="700"/>
              </a:spcBef>
              <a:buClr>
                <a:schemeClr val="tx2"/>
              </a:buClr>
              <a:buSzPct val="95000"/>
              <a:buFont typeface="Wingdings" pitchFamily="2" charset="2"/>
              <a:buNone/>
            </a:pPr>
            <a:r>
              <a:rPr lang="it-IT" sz="4400" b="1">
                <a:solidFill>
                  <a:srgbClr val="FF0000"/>
                </a:solidFill>
                <a:latin typeface="Comic Sans MS" pitchFamily="66" charset="0"/>
              </a:rPr>
              <a:t>             CYBERBULLISMO</a:t>
            </a:r>
          </a:p>
        </p:txBody>
      </p:sp>
      <p:pic>
        <p:nvPicPr>
          <p:cNvPr id="80899" name="Immagine 6" descr="cyberbullismo-306x172-500x245.jpg"/>
          <p:cNvPicPr>
            <a:picLocks noChangeAspect="1"/>
          </p:cNvPicPr>
          <p:nvPr/>
        </p:nvPicPr>
        <p:blipFill>
          <a:blip r:embed="rId2" cstate="print"/>
          <a:srcRect/>
          <a:stretch>
            <a:fillRect/>
          </a:stretch>
        </p:blipFill>
        <p:spPr bwMode="auto">
          <a:xfrm>
            <a:off x="246063" y="3660775"/>
            <a:ext cx="5405437" cy="2647950"/>
          </a:xfrm>
          <a:prstGeom prst="rect">
            <a:avLst/>
          </a:prstGeom>
          <a:noFill/>
          <a:ln w="9525">
            <a:noFill/>
            <a:miter lim="800000"/>
            <a:headEnd/>
            <a:tailEnd/>
          </a:ln>
        </p:spPr>
      </p:pic>
      <p:sp>
        <p:nvSpPr>
          <p:cNvPr id="80900" name="CasellaDiTesto 8"/>
          <p:cNvSpPr txBox="1">
            <a:spLocks noChangeArrowheads="1"/>
          </p:cNvSpPr>
          <p:nvPr/>
        </p:nvSpPr>
        <p:spPr bwMode="auto">
          <a:xfrm>
            <a:off x="5651500" y="3933825"/>
            <a:ext cx="3313113" cy="830263"/>
          </a:xfrm>
          <a:prstGeom prst="rect">
            <a:avLst/>
          </a:prstGeom>
          <a:noFill/>
          <a:ln w="9525">
            <a:noFill/>
            <a:miter lim="800000"/>
            <a:headEnd/>
            <a:tailEnd/>
          </a:ln>
        </p:spPr>
        <p:txBody>
          <a:bodyPr>
            <a:spAutoFit/>
          </a:bodyPr>
          <a:lstStyle/>
          <a:p>
            <a:pPr algn="ctr"/>
            <a:r>
              <a:rPr lang="it-IT" sz="2400" b="1" i="1" dirty="0">
                <a:solidFill>
                  <a:srgbClr val="FF0000"/>
                </a:solidFill>
                <a:latin typeface="Comic Sans MS" pitchFamily="66" charset="0"/>
              </a:rPr>
              <a:t>dal </a:t>
            </a:r>
            <a:r>
              <a:rPr lang="it-IT" sz="2400" b="1" i="1" dirty="0" smtClean="0">
                <a:solidFill>
                  <a:srgbClr val="FF0000"/>
                </a:solidFill>
                <a:latin typeface="Comic Sans MS" pitchFamily="66" charset="0"/>
              </a:rPr>
              <a:t>virtuale </a:t>
            </a:r>
            <a:endParaRPr lang="it-IT" sz="2400" b="1" i="1" dirty="0">
              <a:solidFill>
                <a:srgbClr val="FF0000"/>
              </a:solidFill>
              <a:latin typeface="Comic Sans MS" pitchFamily="66" charset="0"/>
            </a:endParaRPr>
          </a:p>
          <a:p>
            <a:pPr algn="ctr"/>
            <a:r>
              <a:rPr lang="it-IT" sz="2400" b="1" i="1" dirty="0" smtClean="0">
                <a:solidFill>
                  <a:srgbClr val="FF0000"/>
                </a:solidFill>
                <a:latin typeface="Comic Sans MS" pitchFamily="66" charset="0"/>
              </a:rPr>
              <a:t>al reale</a:t>
            </a:r>
            <a:endParaRPr lang="it-IT" sz="2400" b="1" i="1" dirty="0">
              <a:solidFill>
                <a:srgbClr val="FF0000"/>
              </a:solidFill>
              <a:latin typeface="Comic Sans MS" pitchFamily="66" charset="0"/>
            </a:endParaRPr>
          </a:p>
        </p:txBody>
      </p:sp>
      <p:pic>
        <p:nvPicPr>
          <p:cNvPr id="80901" name="Picture 12" descr="http://wptest.esseredonnaonline.it/wp-content/uploads/bullismo-femminile.jpg"/>
          <p:cNvPicPr>
            <a:picLocks noChangeAspect="1" noChangeArrowheads="1"/>
          </p:cNvPicPr>
          <p:nvPr/>
        </p:nvPicPr>
        <p:blipFill>
          <a:blip r:embed="rId3" cstate="print"/>
          <a:srcRect/>
          <a:stretch>
            <a:fillRect/>
          </a:stretch>
        </p:blipFill>
        <p:spPr bwMode="auto">
          <a:xfrm>
            <a:off x="4787900" y="188913"/>
            <a:ext cx="3816350" cy="2544762"/>
          </a:xfrm>
          <a:prstGeom prst="rect">
            <a:avLst/>
          </a:prstGeom>
          <a:noFill/>
          <a:ln w="9525">
            <a:noFill/>
            <a:miter lim="800000"/>
            <a:headEnd/>
            <a:tailEnd/>
          </a:ln>
        </p:spPr>
      </p:pic>
      <p:sp>
        <p:nvSpPr>
          <p:cNvPr id="80902"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8" name="Picture 2"/>
          <p:cNvPicPr>
            <a:picLocks noChangeArrowheads="1"/>
          </p:cNvPicPr>
          <p:nvPr/>
        </p:nvPicPr>
        <p:blipFill>
          <a:blip r:embed="rId4"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ttangolo 20"/>
          <p:cNvSpPr>
            <a:spLocks noChangeArrowheads="1"/>
          </p:cNvSpPr>
          <p:nvPr/>
        </p:nvSpPr>
        <p:spPr bwMode="auto">
          <a:xfrm>
            <a:off x="2490788" y="357188"/>
            <a:ext cx="4568825" cy="646112"/>
          </a:xfrm>
          <a:prstGeom prst="rect">
            <a:avLst/>
          </a:prstGeom>
          <a:noFill/>
          <a:ln w="9525">
            <a:noFill/>
            <a:miter lim="800000"/>
            <a:headEnd/>
            <a:tailEnd/>
          </a:ln>
        </p:spPr>
        <p:txBody>
          <a:bodyPr wrap="none">
            <a:spAutoFit/>
          </a:bodyPr>
          <a:lstStyle/>
          <a:p>
            <a:pPr algn="ctr"/>
            <a:r>
              <a:rPr lang="it-IT" sz="3600" b="1">
                <a:solidFill>
                  <a:srgbClr val="FF0000"/>
                </a:solidFill>
                <a:latin typeface="Comic Sans MS" pitchFamily="66" charset="0"/>
              </a:rPr>
              <a:t>Quali sono i reati ?</a:t>
            </a:r>
          </a:p>
        </p:txBody>
      </p:sp>
      <p:graphicFrame>
        <p:nvGraphicFramePr>
          <p:cNvPr id="8" name="Tabella 7"/>
          <p:cNvGraphicFramePr>
            <a:graphicFrameLocks noGrp="1"/>
          </p:cNvGraphicFramePr>
          <p:nvPr/>
        </p:nvGraphicFramePr>
        <p:xfrm>
          <a:off x="683568" y="1570080"/>
          <a:ext cx="7992888" cy="4632960"/>
        </p:xfrm>
        <a:graphic>
          <a:graphicData uri="http://schemas.openxmlformats.org/drawingml/2006/table">
            <a:tbl>
              <a:tblPr>
                <a:effectLst>
                  <a:outerShdw blurRad="50800" dist="38100" dir="18900000" algn="bl" rotWithShape="0">
                    <a:prstClr val="black">
                      <a:alpha val="40000"/>
                    </a:prstClr>
                  </a:outerShdw>
                </a:effectLst>
              </a:tblPr>
              <a:tblGrid>
                <a:gridCol w="5944588">
                  <a:extLst>
                    <a:ext uri="{9D8B030D-6E8A-4147-A177-3AD203B41FA5}">
                      <a16:colId xmlns:a16="http://schemas.microsoft.com/office/drawing/2014/main" xmlns="" val="20000"/>
                    </a:ext>
                  </a:extLst>
                </a:gridCol>
                <a:gridCol w="2048300">
                  <a:extLst>
                    <a:ext uri="{9D8B030D-6E8A-4147-A177-3AD203B41FA5}">
                      <a16:colId xmlns:a16="http://schemas.microsoft.com/office/drawing/2014/main" xmlns="" val="20001"/>
                    </a:ext>
                  </a:extLst>
                </a:gridCol>
              </a:tblGrid>
              <a:tr h="10814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bg1"/>
                          </a:solidFill>
                          <a:effectLst/>
                          <a:latin typeface="Calibri" charset="0"/>
                          <a:ea typeface="ＭＳ Ｐゴシック" charset="0"/>
                          <a:cs typeface="ＭＳ Ｐゴシック" charset="0"/>
                        </a:rPr>
                        <a:t>Art</a:t>
                      </a:r>
                      <a:r>
                        <a:rPr kumimoji="0" lang="it-IT" sz="1800" b="1" i="0" u="none" strike="noStrike" cap="none" normalizeH="0" baseline="0" dirty="0">
                          <a:ln>
                            <a:noFill/>
                          </a:ln>
                          <a:solidFill>
                            <a:schemeClr val="bg1"/>
                          </a:solidFill>
                          <a:effectLst/>
                          <a:latin typeface="Calibri" charset="0"/>
                          <a:ea typeface="ＭＳ Ｐゴシック" charset="0"/>
                          <a:cs typeface="ＭＳ Ｐゴシック" charset="0"/>
                        </a:rPr>
                        <a:t>. 167 </a:t>
                      </a:r>
                      <a:r>
                        <a:rPr kumimoji="0" lang="it-IT" sz="1800" b="1" i="0" u="none" strike="noStrike" cap="none" normalizeH="0" baseline="0" dirty="0" err="1">
                          <a:ln>
                            <a:noFill/>
                          </a:ln>
                          <a:solidFill>
                            <a:schemeClr val="bg1"/>
                          </a:solidFill>
                          <a:effectLst/>
                          <a:latin typeface="Calibri" charset="0"/>
                          <a:ea typeface="ＭＳ Ｐゴシック" charset="0"/>
                          <a:cs typeface="ＭＳ Ｐゴシック" charset="0"/>
                        </a:rPr>
                        <a:t>D.L.vo</a:t>
                      </a:r>
                      <a:r>
                        <a:rPr kumimoji="0" lang="it-IT" sz="1800" b="1" i="0" u="none" strike="noStrike" cap="none" normalizeH="0" baseline="0" dirty="0">
                          <a:ln>
                            <a:noFill/>
                          </a:ln>
                          <a:solidFill>
                            <a:schemeClr val="bg1"/>
                          </a:solidFill>
                          <a:effectLst/>
                          <a:latin typeface="Calibri" charset="0"/>
                          <a:ea typeface="ＭＳ Ｐゴシック" charset="0"/>
                          <a:cs typeface="ＭＳ Ｐゴシック" charset="0"/>
                        </a:rPr>
                        <a:t> 196/2003  </a:t>
                      </a:r>
                      <a:r>
                        <a:rPr kumimoji="0" lang="it-IT" sz="1800" b="1" i="0" u="none" strike="noStrike" cap="none" normalizeH="0" baseline="0" dirty="0">
                          <a:ln>
                            <a:noFill/>
                          </a:ln>
                          <a:solidFill>
                            <a:srgbClr val="FFFF00"/>
                          </a:solidFill>
                          <a:effectLst/>
                          <a:latin typeface="Calibri" charset="0"/>
                          <a:ea typeface="ＭＳ Ｐゴシック" charset="0"/>
                          <a:cs typeface="ＭＳ Ｐゴシック" charset="0"/>
                        </a:rPr>
                        <a:t>Violazione della privacy</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a:ln>
                            <a:noFill/>
                          </a:ln>
                          <a:solidFill>
                            <a:schemeClr val="bg1"/>
                          </a:solidFill>
                          <a:effectLst/>
                          <a:latin typeface="Calibri" charset="0"/>
                          <a:ea typeface="ＭＳ Ｐゴシック" charset="0"/>
                          <a:cs typeface="ＭＳ Ｐゴシック" charset="0"/>
                        </a:rPr>
                        <a:t>Riprendere e diffondere </a:t>
                      </a:r>
                      <a:r>
                        <a:rPr kumimoji="0" lang="it-IT" sz="1600" b="0" i="0" u="none" strike="noStrike" cap="none" normalizeH="0" baseline="0" dirty="0" smtClean="0">
                          <a:ln>
                            <a:noFill/>
                          </a:ln>
                          <a:solidFill>
                            <a:schemeClr val="bg1"/>
                          </a:solidFill>
                          <a:effectLst/>
                          <a:latin typeface="Calibri" charset="0"/>
                          <a:ea typeface="ＭＳ Ｐゴシック" charset="0"/>
                          <a:cs typeface="ＭＳ Ｐゴシック" charset="0"/>
                        </a:rPr>
                        <a:t>immagini </a:t>
                      </a:r>
                      <a:r>
                        <a:rPr kumimoji="0" lang="it-IT" sz="1600" b="0" i="0" u="none" strike="noStrike" cap="none" normalizeH="0" baseline="0" dirty="0">
                          <a:ln>
                            <a:noFill/>
                          </a:ln>
                          <a:solidFill>
                            <a:schemeClr val="bg1"/>
                          </a:solidFill>
                          <a:effectLst/>
                          <a:latin typeface="Calibri" charset="0"/>
                          <a:ea typeface="ＭＳ Ｐゴシック" charset="0"/>
                          <a:cs typeface="ＭＳ Ｐゴシック" charset="0"/>
                        </a:rPr>
                        <a:t>o video che ritraggono altri soggetti senza il loro consenso.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dirty="0">
                        <a:ln>
                          <a:noFill/>
                        </a:ln>
                        <a:solidFill>
                          <a:schemeClr val="bg1"/>
                        </a:solidFill>
                        <a:effectLst/>
                        <a:latin typeface="Calibri"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1" i="0" u="none" strike="noStrike" cap="none" normalizeH="0" baseline="0" dirty="0" smtClean="0">
                          <a:ln>
                            <a:noFill/>
                          </a:ln>
                          <a:solidFill>
                            <a:srgbClr val="FFFFFF"/>
                          </a:solidFill>
                          <a:effectLst/>
                          <a:latin typeface="Calibri" charset="0"/>
                          <a:ea typeface="ＭＳ Ｐゴシック" charset="0"/>
                          <a:cs typeface="ＭＳ Ｐゴシック" charset="0"/>
                        </a:rPr>
                        <a:t>Reclusione  da 6 mesi 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1" i="0" u="none" strike="noStrike" cap="none" normalizeH="0" baseline="0" dirty="0" smtClean="0">
                          <a:ln>
                            <a:noFill/>
                          </a:ln>
                          <a:solidFill>
                            <a:srgbClr val="FF0000"/>
                          </a:solidFill>
                          <a:effectLst/>
                          <a:latin typeface="Calibri" charset="0"/>
                          <a:ea typeface="ＭＳ Ｐゴシック" charset="0"/>
                          <a:cs typeface="ＭＳ Ｐゴシック" charset="0"/>
                        </a:rPr>
                        <a:t>3 anni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cap="none" normalizeH="0" baseline="0" dirty="0" smtClean="0">
                        <a:ln>
                          <a:noFill/>
                        </a:ln>
                        <a:solidFill>
                          <a:srgbClr val="FF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95959"/>
                    </a:solidFill>
                  </a:tcPr>
                </a:tc>
                <a:extLst>
                  <a:ext uri="{0D108BD9-81ED-4DB2-BD59-A6C34878D82A}">
                    <a16:rowId xmlns:a16="http://schemas.microsoft.com/office/drawing/2014/main" xmlns="" val="10000"/>
                  </a:ext>
                </a:extLst>
              </a:tr>
              <a:tr h="1052225">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800" b="1" i="0" u="none" strike="noStrike" kern="1200" cap="none" normalizeH="0" baseline="0" dirty="0" smtClean="0">
                          <a:ln>
                            <a:noFill/>
                          </a:ln>
                          <a:solidFill>
                            <a:schemeClr val="bg1"/>
                          </a:solidFill>
                          <a:effectLst/>
                          <a:latin typeface="Calibri" charset="0"/>
                          <a:ea typeface="ＭＳ Ｐゴシック" charset="0"/>
                          <a:cs typeface="ＭＳ Ｐゴシック" charset="0"/>
                        </a:rPr>
                        <a:t>Art. 612  </a:t>
                      </a:r>
                      <a:r>
                        <a:rPr kumimoji="0" lang="it-IT" sz="1800" b="1" i="1" u="none" strike="noStrike" kern="1200" cap="none" normalizeH="0" baseline="0" dirty="0" smtClean="0">
                          <a:ln>
                            <a:noFill/>
                          </a:ln>
                          <a:solidFill>
                            <a:schemeClr val="bg1"/>
                          </a:solidFill>
                          <a:effectLst/>
                          <a:latin typeface="Calibri" charset="0"/>
                          <a:ea typeface="ＭＳ Ｐゴシック" charset="0"/>
                          <a:cs typeface="ＭＳ Ｐゴシック" charset="0"/>
                        </a:rPr>
                        <a:t>bis</a:t>
                      </a:r>
                      <a:r>
                        <a:rPr kumimoji="0" lang="it-IT" sz="1800" b="1" i="0" u="none" strike="noStrike" kern="1200" cap="none" normalizeH="0" baseline="0" dirty="0" smtClean="0">
                          <a:ln>
                            <a:noFill/>
                          </a:ln>
                          <a:solidFill>
                            <a:schemeClr val="bg1"/>
                          </a:solidFill>
                          <a:effectLst/>
                          <a:latin typeface="Calibri" charset="0"/>
                          <a:ea typeface="ＭＳ Ｐゴシック" charset="0"/>
                          <a:cs typeface="ＭＳ Ｐゴシック" charset="0"/>
                        </a:rPr>
                        <a:t> </a:t>
                      </a:r>
                      <a:r>
                        <a:rPr kumimoji="0" lang="it-IT" sz="1800" b="1" i="0" u="none" strike="noStrike" kern="1200" cap="none" normalizeH="0" baseline="0" dirty="0" err="1" smtClean="0">
                          <a:ln>
                            <a:noFill/>
                          </a:ln>
                          <a:solidFill>
                            <a:schemeClr val="bg1"/>
                          </a:solidFill>
                          <a:effectLst/>
                          <a:latin typeface="Calibri" charset="0"/>
                          <a:ea typeface="ＭＳ Ｐゴシック" charset="0"/>
                          <a:cs typeface="ＭＳ Ｐゴシック" charset="0"/>
                        </a:rPr>
                        <a:t>c.p</a:t>
                      </a:r>
                      <a:r>
                        <a:rPr kumimoji="0" lang="it-IT" sz="1800" b="1" i="0" u="none" strike="noStrike" kern="1200" cap="none" normalizeH="0" baseline="0" dirty="0" smtClean="0">
                          <a:ln>
                            <a:noFill/>
                          </a:ln>
                          <a:solidFill>
                            <a:schemeClr val="bg1"/>
                          </a:solidFill>
                          <a:effectLst/>
                          <a:latin typeface="Calibri" charset="0"/>
                          <a:ea typeface="ＭＳ Ｐゴシック" charset="0"/>
                          <a:cs typeface="ＭＳ Ｐゴシック" charset="0"/>
                        </a:rPr>
                        <a:t>  </a:t>
                      </a:r>
                      <a:r>
                        <a:rPr kumimoji="0" lang="it-IT" sz="1800" b="1" i="0" u="none" strike="noStrike" kern="1200" cap="none" normalizeH="0" baseline="0" dirty="0" smtClean="0">
                          <a:ln>
                            <a:noFill/>
                          </a:ln>
                          <a:solidFill>
                            <a:srgbClr val="FFFF00"/>
                          </a:solidFill>
                          <a:effectLst/>
                          <a:latin typeface="Calibri" charset="0"/>
                          <a:ea typeface="ＭＳ Ｐゴシック" charset="0"/>
                          <a:cs typeface="ＭＳ Ｐゴシック" charset="0"/>
                        </a:rPr>
                        <a:t>Atti persecutori (</a:t>
                      </a:r>
                      <a:r>
                        <a:rPr kumimoji="0" lang="it-IT" sz="1800" b="1" i="1" u="none" strike="noStrike" kern="1200" cap="none" normalizeH="0" baseline="0" dirty="0" err="1" smtClean="0">
                          <a:ln>
                            <a:noFill/>
                          </a:ln>
                          <a:solidFill>
                            <a:srgbClr val="FFFF00"/>
                          </a:solidFill>
                          <a:effectLst/>
                          <a:latin typeface="Calibri" charset="0"/>
                          <a:ea typeface="ＭＳ Ｐゴシック" charset="0"/>
                          <a:cs typeface="ＭＳ Ｐゴシック" charset="0"/>
                        </a:rPr>
                        <a:t>stalking</a:t>
                      </a:r>
                      <a:r>
                        <a:rPr kumimoji="0" lang="it-IT" sz="1800" b="1" i="0" u="none" strike="noStrike" kern="1200" cap="none" normalizeH="0" baseline="0" dirty="0" smtClean="0">
                          <a:ln>
                            <a:noFill/>
                          </a:ln>
                          <a:solidFill>
                            <a:srgbClr val="FFFF00"/>
                          </a:solidFill>
                          <a:effectLst/>
                          <a:latin typeface="Calibri" charset="0"/>
                          <a:ea typeface="ＭＳ Ｐゴシック" charset="0"/>
                          <a:cs typeface="ＭＳ Ｐゴシック"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bg1"/>
                          </a:solidFill>
                          <a:effectLst/>
                          <a:latin typeface="Calibri" charset="0"/>
                          <a:ea typeface="ＭＳ Ｐゴシック" charset="0"/>
                          <a:cs typeface="ＭＳ Ｐゴシック" charset="0"/>
                        </a:rPr>
                        <a:t>Un ragazzo manda decine di </a:t>
                      </a:r>
                      <a:r>
                        <a:rPr kumimoji="0" lang="it-IT" sz="1600" b="0" i="1" u="none" strike="noStrike" cap="none" normalizeH="0" baseline="0" dirty="0" smtClean="0">
                          <a:ln>
                            <a:noFill/>
                          </a:ln>
                          <a:solidFill>
                            <a:schemeClr val="bg1"/>
                          </a:solidFill>
                          <a:effectLst/>
                          <a:latin typeface="Calibri" charset="0"/>
                          <a:ea typeface="ＭＳ Ｐゴシック" charset="0"/>
                          <a:cs typeface="ＭＳ Ｐゴシック" charset="0"/>
                        </a:rPr>
                        <a:t>e-mail </a:t>
                      </a:r>
                      <a:r>
                        <a:rPr kumimoji="0" lang="it-IT" sz="1600" b="0" i="0" u="none" strike="noStrike" cap="none" normalizeH="0" baseline="0" dirty="0" smtClean="0">
                          <a:ln>
                            <a:noFill/>
                          </a:ln>
                          <a:solidFill>
                            <a:schemeClr val="bg1"/>
                          </a:solidFill>
                          <a:effectLst/>
                          <a:latin typeface="Calibri" charset="0"/>
                          <a:ea typeface="ＭＳ Ｐゴシック" charset="0"/>
                          <a:cs typeface="ＭＳ Ｐゴシック" charset="0"/>
                        </a:rPr>
                        <a:t>con minacce alla sua ex fidanzata, le fa continuamente squillare il telefono senza rispondere, pubblica insulti sul profilo della ragazza su un social network. Tutto ciò continua per dei mesi nonostante le richieste della vittima di desistere, generando un perdurante stato di ansia nella vittima e costringendola a cambiare abitudini di vita. </a:t>
                      </a:r>
                      <a:endParaRPr kumimoji="0" lang="it-IT" sz="1600" b="0" i="0" u="none" strike="noStrike" cap="none" normalizeH="0" baseline="0" dirty="0">
                        <a:ln>
                          <a:noFill/>
                        </a:ln>
                        <a:solidFill>
                          <a:schemeClr val="bg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cap="none" normalizeH="0" baseline="0" dirty="0" smtClean="0">
                        <a:ln>
                          <a:noFill/>
                        </a:ln>
                        <a:solidFill>
                          <a:srgbClr val="FFFFFF"/>
                        </a:solidFill>
                        <a:effectLst/>
                        <a:latin typeface="Calibri"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1" i="0" u="none" strike="noStrike" cap="none" normalizeH="0" baseline="0" dirty="0" smtClean="0">
                          <a:ln>
                            <a:noFill/>
                          </a:ln>
                          <a:solidFill>
                            <a:srgbClr val="FFFFFF"/>
                          </a:solidFill>
                          <a:effectLst/>
                          <a:latin typeface="Calibri" charset="0"/>
                          <a:ea typeface="ＭＳ Ｐゴシック" charset="0"/>
                          <a:cs typeface="ＭＳ Ｐゴシック" charset="0"/>
                        </a:rPr>
                        <a:t>Reclusione  da 6 mesi 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1" i="0" u="none" strike="noStrike" cap="none" normalizeH="0" baseline="0" dirty="0" smtClean="0">
                          <a:ln>
                            <a:noFill/>
                          </a:ln>
                          <a:solidFill>
                            <a:srgbClr val="FF0000"/>
                          </a:solidFill>
                          <a:effectLst/>
                          <a:latin typeface="Calibri" charset="0"/>
                          <a:ea typeface="ＭＳ Ｐゴシック" charset="0"/>
                          <a:cs typeface="ＭＳ Ｐゴシック" charset="0"/>
                        </a:rPr>
                        <a:t>4 anni</a:t>
                      </a:r>
                      <a:endParaRPr kumimoji="0" lang="it-IT" sz="1800" b="0" i="0" u="none" strike="noStrike" cap="none" normalizeH="0" baseline="0" dirty="0">
                        <a:ln>
                          <a:noFill/>
                        </a:ln>
                        <a:solidFill>
                          <a:srgbClr val="FF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95959"/>
                    </a:solidFill>
                  </a:tcPr>
                </a:tc>
                <a:extLst>
                  <a:ext uri="{0D108BD9-81ED-4DB2-BD59-A6C34878D82A}">
                    <a16:rowId xmlns:a16="http://schemas.microsoft.com/office/drawing/2014/main" xmlns="" val="10001"/>
                  </a:ext>
                </a:extLst>
              </a:tr>
              <a:tr h="12554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bg1"/>
                          </a:solidFill>
                          <a:effectLst/>
                          <a:latin typeface="Calibri" charset="0"/>
                          <a:ea typeface="ＭＳ Ｐゴシック" charset="0"/>
                          <a:cs typeface="ＭＳ Ｐゴシック" charset="0"/>
                        </a:rPr>
                        <a:t>Art. 629 c.p. </a:t>
                      </a:r>
                      <a:r>
                        <a:rPr kumimoji="0" lang="it-IT" sz="1800" b="1" i="0" u="none" strike="noStrike" cap="none" normalizeH="0" baseline="0" dirty="0" smtClean="0">
                          <a:ln>
                            <a:noFill/>
                          </a:ln>
                          <a:solidFill>
                            <a:srgbClr val="FFFF00"/>
                          </a:solidFill>
                          <a:effectLst/>
                          <a:latin typeface="Calibri" charset="0"/>
                          <a:ea typeface="ＭＳ Ｐゴシック" charset="0"/>
                          <a:cs typeface="ＭＳ Ｐゴシック" charset="0"/>
                        </a:rPr>
                        <a:t>Estorsione</a:t>
                      </a:r>
                      <a:r>
                        <a:rPr kumimoji="0" lang="it-IT" sz="1800" b="0" i="0" u="none" strike="noStrike" cap="none" normalizeH="0" baseline="0" dirty="0" smtClean="0">
                          <a:ln>
                            <a:noFill/>
                          </a:ln>
                          <a:solidFill>
                            <a:schemeClr val="bg1"/>
                          </a:solidFill>
                          <a:effectLst/>
                          <a:latin typeface="Calibri" charset="0"/>
                          <a:ea typeface="ＭＳ Ｐゴシック" charset="0"/>
                          <a:cs typeface="ＭＳ Ｐゴシック"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bg1"/>
                          </a:solidFill>
                          <a:effectLst/>
                          <a:latin typeface="Calibri" charset="0"/>
                          <a:ea typeface="ＭＳ Ｐゴシック" charset="0"/>
                          <a:cs typeface="ＭＳ Ｐゴシック" charset="0"/>
                        </a:rPr>
                        <a:t>Costrizione a fare od omettere qualcosa mediante violenza o minaccia, procurando a sé o ad altri un ingiusto profitto con altrui danno.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a:ln>
                          <a:noFill/>
                        </a:ln>
                        <a:solidFill>
                          <a:schemeClr val="bg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cap="none" normalizeH="0" baseline="0" dirty="0" smtClean="0">
                        <a:ln>
                          <a:noFill/>
                        </a:ln>
                        <a:solidFill>
                          <a:srgbClr val="FFFFFF"/>
                        </a:solidFill>
                        <a:effectLst/>
                        <a:latin typeface="Calibri"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1" i="0" u="none" strike="noStrike" cap="none" normalizeH="0" baseline="0" dirty="0" smtClean="0">
                          <a:ln>
                            <a:noFill/>
                          </a:ln>
                          <a:solidFill>
                            <a:srgbClr val="FFFFFF"/>
                          </a:solidFill>
                          <a:effectLst/>
                          <a:latin typeface="Calibri" charset="0"/>
                          <a:ea typeface="ＭＳ Ｐゴシック" charset="0"/>
                          <a:cs typeface="ＭＳ Ｐゴシック" charset="0"/>
                        </a:rPr>
                        <a:t>Reclusione fino a  </a:t>
                      </a:r>
                      <a:r>
                        <a:rPr kumimoji="0" lang="it-IT" sz="1800" b="1" i="0" u="none" strike="noStrike" cap="none" normalizeH="0" baseline="0" dirty="0" smtClean="0">
                          <a:ln>
                            <a:noFill/>
                          </a:ln>
                          <a:solidFill>
                            <a:srgbClr val="FF0000"/>
                          </a:solidFill>
                          <a:effectLst/>
                          <a:latin typeface="Calibri" charset="0"/>
                          <a:ea typeface="ＭＳ Ｐゴシック" charset="0"/>
                          <a:cs typeface="ＭＳ Ｐゴシック" charset="0"/>
                        </a:rPr>
                        <a:t>10 anni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rgbClr val="FF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extLst>
                  <a:ext uri="{0D108BD9-81ED-4DB2-BD59-A6C34878D82A}">
                    <a16:rowId xmlns:a16="http://schemas.microsoft.com/office/drawing/2014/main" xmlns="" val="10002"/>
                  </a:ext>
                </a:extLst>
              </a:tr>
            </a:tbl>
          </a:graphicData>
        </a:graphic>
      </p:graphicFrame>
      <p:sp>
        <p:nvSpPr>
          <p:cNvPr id="6"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7" name="Picture 2"/>
          <p:cNvPicPr>
            <a:picLocks noChangeArrowheads="1"/>
          </p:cNvPicPr>
          <p:nvPr/>
        </p:nvPicPr>
        <p:blipFill>
          <a:blip r:embed="rId3"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1594285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258" name="Segnaposto contenuto 3"/>
          <p:cNvPicPr>
            <a:picLocks noGrp="1"/>
          </p:cNvPicPr>
          <p:nvPr>
            <p:ph idx="1"/>
          </p:nvPr>
        </p:nvPicPr>
        <p:blipFill>
          <a:blip r:embed="rId2" cstate="print"/>
          <a:srcRect/>
          <a:stretch>
            <a:fillRect/>
          </a:stretch>
        </p:blipFill>
        <p:spPr>
          <a:xfrm>
            <a:off x="250825" y="115888"/>
            <a:ext cx="8569325" cy="5472112"/>
          </a:xfrm>
        </p:spPr>
      </p:pic>
      <p:sp>
        <p:nvSpPr>
          <p:cNvPr id="96259" name="CasellaDiTesto 10"/>
          <p:cNvSpPr txBox="1">
            <a:spLocks noChangeArrowheads="1"/>
          </p:cNvSpPr>
          <p:nvPr/>
        </p:nvSpPr>
        <p:spPr bwMode="auto">
          <a:xfrm>
            <a:off x="2123728" y="3861048"/>
            <a:ext cx="6696075" cy="1200150"/>
          </a:xfrm>
          <a:prstGeom prst="rect">
            <a:avLst/>
          </a:prstGeom>
          <a:noFill/>
          <a:ln w="9525">
            <a:noFill/>
            <a:miter lim="800000"/>
            <a:headEnd/>
            <a:tailEnd/>
          </a:ln>
        </p:spPr>
        <p:txBody>
          <a:bodyPr>
            <a:spAutoFit/>
          </a:bodyPr>
          <a:lstStyle/>
          <a:p>
            <a:pPr algn="ctr"/>
            <a:r>
              <a:rPr lang="it-IT" sz="2400" b="1" dirty="0">
                <a:solidFill>
                  <a:srgbClr val="FF0000"/>
                </a:solidFill>
                <a:latin typeface="Comic Sans MS" pitchFamily="66" charset="0"/>
              </a:rPr>
              <a:t>Art.414 c.p.</a:t>
            </a:r>
          </a:p>
          <a:p>
            <a:pPr algn="ctr"/>
            <a:r>
              <a:rPr lang="it-IT" sz="2400" b="1" dirty="0">
                <a:solidFill>
                  <a:srgbClr val="FF0000"/>
                </a:solidFill>
                <a:latin typeface="Comic Sans MS" pitchFamily="66" charset="0"/>
              </a:rPr>
              <a:t> istigazione a delinquere</a:t>
            </a:r>
          </a:p>
          <a:p>
            <a:pPr algn="ctr"/>
            <a:r>
              <a:rPr lang="it-IT" sz="2400" b="1" dirty="0">
                <a:solidFill>
                  <a:srgbClr val="FF0000"/>
                </a:solidFill>
                <a:latin typeface="Comic Sans MS" pitchFamily="66" charset="0"/>
              </a:rPr>
              <a:t> reclusione da 1 a 5 anni</a:t>
            </a:r>
          </a:p>
        </p:txBody>
      </p:sp>
      <p:sp>
        <p:nvSpPr>
          <p:cNvPr id="17" name="Rettangolo arrotondato 16"/>
          <p:cNvSpPr/>
          <p:nvPr/>
        </p:nvSpPr>
        <p:spPr>
          <a:xfrm>
            <a:off x="4932040" y="692696"/>
            <a:ext cx="812684" cy="177112"/>
          </a:xfrm>
          <a:prstGeom prst="roundRect">
            <a:avLst/>
          </a:prstGeom>
          <a:solidFill>
            <a:schemeClr val="tx1">
              <a:lumMod val="75000"/>
              <a:lumOff val="25000"/>
            </a:schemeClr>
          </a:solidFill>
          <a:ln>
            <a:solidFill>
              <a:schemeClr val="tx1">
                <a:lumMod val="75000"/>
                <a:lumOff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8" name="Rettangolo arrotondato 17"/>
          <p:cNvSpPr/>
          <p:nvPr/>
        </p:nvSpPr>
        <p:spPr>
          <a:xfrm>
            <a:off x="5436096" y="1484784"/>
            <a:ext cx="955560" cy="177112"/>
          </a:xfrm>
          <a:prstGeom prst="roundRect">
            <a:avLst/>
          </a:prstGeom>
          <a:solidFill>
            <a:schemeClr val="tx1">
              <a:lumMod val="75000"/>
              <a:lumOff val="25000"/>
            </a:schemeClr>
          </a:solidFill>
          <a:ln>
            <a:solidFill>
              <a:schemeClr val="tx1">
                <a:lumMod val="75000"/>
                <a:lumOff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olo 1"/>
          <p:cNvSpPr>
            <a:spLocks noGrp="1"/>
          </p:cNvSpPr>
          <p:nvPr>
            <p:ph type="title"/>
          </p:nvPr>
        </p:nvSpPr>
        <p:spPr>
          <a:xfrm>
            <a:off x="1476375" y="620713"/>
            <a:ext cx="6454775" cy="936625"/>
          </a:xfrm>
        </p:spPr>
        <p:txBody>
          <a:bodyPr>
            <a:noAutofit/>
          </a:bodyPr>
          <a:lstStyle/>
          <a:p>
            <a:pPr algn="ctr" eaLnBrk="1" fontAlgn="auto" hangingPunct="1">
              <a:spcAft>
                <a:spcPts val="0"/>
              </a:spcAft>
              <a:defRPr/>
            </a:pPr>
            <a:r>
              <a:rPr lang="it-IT" sz="3600" b="1" dirty="0">
                <a:solidFill>
                  <a:srgbClr val="FF0000"/>
                </a:solidFill>
                <a:effectLst>
                  <a:outerShdw blurRad="38100" dist="38100" dir="2700000" algn="tl">
                    <a:srgbClr val="DDDDDD"/>
                  </a:outerShdw>
                </a:effectLst>
                <a:latin typeface="Comic Sans MS" pitchFamily="66" charset="0"/>
                <a:ea typeface="MS PGothic" charset="0"/>
                <a:cs typeface="MS PGothic" charset="0"/>
              </a:rPr>
              <a:t>  </a:t>
            </a:r>
            <a:r>
              <a:rPr lang="it-IT" sz="3200" b="1" dirty="0">
                <a:solidFill>
                  <a:srgbClr val="FF0000"/>
                </a:solidFill>
                <a:effectLst>
                  <a:outerShdw blurRad="38100" dist="38100" dir="2700000" algn="tl">
                    <a:srgbClr val="DDDDDD"/>
                  </a:outerShdw>
                </a:effectLst>
                <a:latin typeface="Comic Sans MS" pitchFamily="66" charset="0"/>
                <a:ea typeface="MS PGothic" charset="0"/>
                <a:cs typeface="MS PGothic" charset="0"/>
              </a:rPr>
              <a:t>Diffamazione </a:t>
            </a:r>
            <a:r>
              <a:rPr lang="it-IT" sz="3200" b="1" i="1" dirty="0">
                <a:solidFill>
                  <a:srgbClr val="FF0000"/>
                </a:solidFill>
                <a:effectLst>
                  <a:outerShdw blurRad="38100" dist="38100" dir="2700000" algn="tl">
                    <a:srgbClr val="DDDDDD"/>
                  </a:outerShdw>
                </a:effectLst>
                <a:latin typeface="Comic Sans MS" pitchFamily="66" charset="0"/>
                <a:ea typeface="MS PGothic" charset="0"/>
                <a:cs typeface="MS PGothic" charset="0"/>
              </a:rPr>
              <a:t>on-line</a:t>
            </a:r>
            <a:br>
              <a:rPr lang="it-IT" sz="3200" b="1" i="1" dirty="0">
                <a:solidFill>
                  <a:srgbClr val="FF0000"/>
                </a:solidFill>
                <a:effectLst>
                  <a:outerShdw blurRad="38100" dist="38100" dir="2700000" algn="tl">
                    <a:srgbClr val="DDDDDD"/>
                  </a:outerShdw>
                </a:effectLst>
                <a:latin typeface="Comic Sans MS" pitchFamily="66" charset="0"/>
                <a:ea typeface="MS PGothic" charset="0"/>
                <a:cs typeface="MS PGothic" charset="0"/>
              </a:rPr>
            </a:br>
            <a:r>
              <a:rPr lang="it-IT" sz="3200" b="1" dirty="0">
                <a:solidFill>
                  <a:srgbClr val="FF0000"/>
                </a:solidFill>
                <a:effectLst>
                  <a:outerShdw blurRad="38100" dist="38100" dir="2700000" algn="tl">
                    <a:srgbClr val="DDDDDD"/>
                  </a:outerShdw>
                </a:effectLst>
                <a:latin typeface="Comic Sans MS" pitchFamily="66" charset="0"/>
                <a:ea typeface="MS PGothic" charset="0"/>
                <a:cs typeface="MS PGothic" charset="0"/>
              </a:rPr>
              <a:t>Conseguenze civili</a:t>
            </a:r>
          </a:p>
        </p:txBody>
      </p:sp>
      <p:pic>
        <p:nvPicPr>
          <p:cNvPr id="97283" name="Picture 2"/>
          <p:cNvPicPr>
            <a:picLocks noGrp="1" noChangeAspect="1" noChangeArrowheads="1"/>
          </p:cNvPicPr>
          <p:nvPr>
            <p:ph idx="1"/>
          </p:nvPr>
        </p:nvPicPr>
        <p:blipFill>
          <a:blip r:embed="rId2" cstate="print"/>
          <a:srcRect/>
          <a:stretch>
            <a:fillRect/>
          </a:stretch>
        </p:blipFill>
        <p:spPr>
          <a:xfrm>
            <a:off x="1173163" y="1935163"/>
            <a:ext cx="6797675" cy="4389437"/>
          </a:xfrm>
        </p:spPr>
      </p:pic>
      <p:sp>
        <p:nvSpPr>
          <p:cNvPr id="7" name="Rettangolo 6"/>
          <p:cNvSpPr/>
          <p:nvPr/>
        </p:nvSpPr>
        <p:spPr>
          <a:xfrm>
            <a:off x="1371600" y="2276475"/>
            <a:ext cx="6408738" cy="1152525"/>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11" name="Picture 2"/>
          <p:cNvPicPr>
            <a:picLocks noChangeArrowheads="1"/>
          </p:cNvPicPr>
          <p:nvPr/>
        </p:nvPicPr>
        <p:blipFill>
          <a:blip r:embed="rId3"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cstate="print"/>
          <a:srcRect/>
          <a:stretch>
            <a:fillRect/>
          </a:stretch>
        </p:blipFill>
        <p:spPr bwMode="auto">
          <a:xfrm>
            <a:off x="611188" y="1733550"/>
            <a:ext cx="8096250" cy="4552950"/>
          </a:xfrm>
          <a:prstGeom prst="rect">
            <a:avLst/>
          </a:prstGeom>
          <a:noFill/>
          <a:ln>
            <a:noFill/>
          </a:ln>
          <a:effectLst>
            <a:outerShdw blurRad="63500" dist="38100" dir="16200000" rotWithShape="0">
              <a:srgbClr val="000000">
                <a:alpha val="39999"/>
              </a:srgbClr>
            </a:outerShdw>
          </a:effectLst>
          <a:extLst/>
        </p:spPr>
      </p:pic>
      <p:sp>
        <p:nvSpPr>
          <p:cNvPr id="6" name="Titolo 1"/>
          <p:cNvSpPr>
            <a:spLocks noGrp="1"/>
          </p:cNvSpPr>
          <p:nvPr>
            <p:ph type="title"/>
          </p:nvPr>
        </p:nvSpPr>
        <p:spPr>
          <a:xfrm>
            <a:off x="1835150" y="260350"/>
            <a:ext cx="6121400" cy="936625"/>
          </a:xfrm>
        </p:spPr>
        <p:txBody>
          <a:bodyPr>
            <a:normAutofit/>
          </a:bodyPr>
          <a:lstStyle/>
          <a:p>
            <a:pPr algn="ctr" eaLnBrk="1" fontAlgn="auto" hangingPunct="1">
              <a:spcAft>
                <a:spcPts val="0"/>
              </a:spcAft>
              <a:defRPr/>
            </a:pPr>
            <a:r>
              <a:rPr lang="it-IT" sz="2800" b="1" dirty="0">
                <a:solidFill>
                  <a:srgbClr val="FF0000"/>
                </a:solidFill>
                <a:effectLst>
                  <a:outerShdw blurRad="38100" dist="38100" dir="2700000" algn="tl">
                    <a:srgbClr val="DDDDDD"/>
                  </a:outerShdw>
                </a:effectLst>
                <a:latin typeface="Comic Sans MS" pitchFamily="66" charset="0"/>
                <a:ea typeface="MS PGothic" charset="0"/>
                <a:cs typeface="MS PGothic" charset="0"/>
              </a:rPr>
              <a:t>  </a:t>
            </a:r>
            <a:r>
              <a:rPr lang="it-IT" sz="2800" b="1" dirty="0" err="1">
                <a:solidFill>
                  <a:srgbClr val="FF0000"/>
                </a:solidFill>
                <a:effectLst>
                  <a:outerShdw blurRad="38100" dist="38100" dir="2700000" algn="tl">
                    <a:srgbClr val="DDDDDD"/>
                  </a:outerShdw>
                </a:effectLst>
                <a:latin typeface="Comic Sans MS" pitchFamily="66" charset="0"/>
                <a:ea typeface="MS PGothic" charset="0"/>
                <a:cs typeface="MS PGothic" charset="0"/>
              </a:rPr>
              <a:t>segue…</a:t>
            </a:r>
            <a:r>
              <a:rPr lang="it-IT" sz="2800" b="1" dirty="0">
                <a:solidFill>
                  <a:srgbClr val="FF0000"/>
                </a:solidFill>
                <a:effectLst>
                  <a:outerShdw blurRad="38100" dist="38100" dir="2700000" algn="tl">
                    <a:srgbClr val="DDDDDD"/>
                  </a:outerShdw>
                </a:effectLst>
                <a:latin typeface="Comic Sans MS" pitchFamily="66" charset="0"/>
                <a:ea typeface="MS PGothic" charset="0"/>
                <a:cs typeface="MS PGothic" charset="0"/>
              </a:rPr>
              <a:t> Diffamazione </a:t>
            </a:r>
            <a:r>
              <a:rPr lang="it-IT" sz="2800" b="1" i="1" dirty="0">
                <a:solidFill>
                  <a:srgbClr val="FF0000"/>
                </a:solidFill>
                <a:effectLst>
                  <a:outerShdw blurRad="38100" dist="38100" dir="2700000" algn="tl">
                    <a:srgbClr val="DDDDDD"/>
                  </a:outerShdw>
                </a:effectLst>
                <a:latin typeface="Comic Sans MS" pitchFamily="66" charset="0"/>
                <a:ea typeface="MS PGothic" charset="0"/>
                <a:cs typeface="MS PGothic" charset="0"/>
              </a:rPr>
              <a:t>on-line</a:t>
            </a:r>
            <a:br>
              <a:rPr lang="it-IT" sz="2800" b="1" i="1" dirty="0">
                <a:solidFill>
                  <a:srgbClr val="FF0000"/>
                </a:solidFill>
                <a:effectLst>
                  <a:outerShdw blurRad="38100" dist="38100" dir="2700000" algn="tl">
                    <a:srgbClr val="DDDDDD"/>
                  </a:outerShdw>
                </a:effectLst>
                <a:latin typeface="Comic Sans MS" pitchFamily="66" charset="0"/>
                <a:ea typeface="MS PGothic" charset="0"/>
                <a:cs typeface="MS PGothic" charset="0"/>
              </a:rPr>
            </a:br>
            <a:r>
              <a:rPr lang="it-IT" sz="2800" b="1" dirty="0">
                <a:solidFill>
                  <a:srgbClr val="FF0000"/>
                </a:solidFill>
                <a:effectLst>
                  <a:outerShdw blurRad="38100" dist="38100" dir="2700000" algn="tl">
                    <a:srgbClr val="DDDDDD"/>
                  </a:outerShdw>
                </a:effectLst>
                <a:latin typeface="Comic Sans MS" pitchFamily="66" charset="0"/>
                <a:ea typeface="MS PGothic" charset="0"/>
                <a:cs typeface="MS PGothic" charset="0"/>
              </a:rPr>
              <a:t> Conseguenze civili</a:t>
            </a:r>
          </a:p>
        </p:txBody>
      </p:sp>
      <p:sp>
        <p:nvSpPr>
          <p:cNvPr id="98308" name="Rettangolo 7"/>
          <p:cNvSpPr>
            <a:spLocks noChangeArrowheads="1"/>
          </p:cNvSpPr>
          <p:nvPr/>
        </p:nvSpPr>
        <p:spPr bwMode="auto">
          <a:xfrm>
            <a:off x="3687763" y="3228975"/>
            <a:ext cx="1768475" cy="400050"/>
          </a:xfrm>
          <a:prstGeom prst="rect">
            <a:avLst/>
          </a:prstGeom>
          <a:noFill/>
          <a:ln w="9525">
            <a:noFill/>
            <a:miter lim="800000"/>
            <a:headEnd/>
            <a:tailEnd/>
          </a:ln>
        </p:spPr>
        <p:txBody>
          <a:bodyPr wrap="none">
            <a:spAutoFit/>
          </a:bodyPr>
          <a:lstStyle/>
          <a:p>
            <a:r>
              <a:rPr lang="it-IT" b="1">
                <a:solidFill>
                  <a:schemeClr val="bg1"/>
                </a:solidFill>
                <a:latin typeface="Comic Sans MS" pitchFamily="66" charset="0"/>
                <a:cs typeface="Times New Roman" pitchFamily="18" charset="0"/>
              </a:rPr>
              <a:t>VIDEOCHAT</a:t>
            </a:r>
          </a:p>
        </p:txBody>
      </p:sp>
      <p:sp>
        <p:nvSpPr>
          <p:cNvPr id="7"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8" name="Picture 2"/>
          <p:cNvPicPr>
            <a:picLocks noChangeArrowheads="1"/>
          </p:cNvPicPr>
          <p:nvPr/>
        </p:nvPicPr>
        <p:blipFill>
          <a:blip r:embed="rId3"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8313" y="1628775"/>
            <a:ext cx="8229600" cy="4389438"/>
          </a:xfrm>
        </p:spPr>
        <p:txBody>
          <a:bodyPr/>
          <a:lstStyle/>
          <a:p>
            <a:pPr eaLnBrk="1" hangingPunct="1">
              <a:defRPr/>
            </a:pPr>
            <a:r>
              <a:rPr lang="it-IT" sz="1600" b="1" dirty="0" smtClean="0">
                <a:solidFill>
                  <a:schemeClr val="accent1">
                    <a:lumMod val="75000"/>
                  </a:schemeClr>
                </a:solidFill>
                <a:latin typeface="Comic Sans MS" pitchFamily="66" charset="0"/>
              </a:rPr>
              <a:t>Difficile per il bullo</a:t>
            </a:r>
            <a:r>
              <a:rPr lang="it-IT" sz="1600" dirty="0" smtClean="0">
                <a:solidFill>
                  <a:schemeClr val="accent1">
                    <a:lumMod val="75000"/>
                  </a:schemeClr>
                </a:solidFill>
                <a:latin typeface="Comic Sans MS" pitchFamily="66" charset="0"/>
              </a:rPr>
              <a:t> prendersela con te se </a:t>
            </a:r>
            <a:r>
              <a:rPr lang="it-IT" sz="1600" b="1" dirty="0" smtClean="0">
                <a:solidFill>
                  <a:srgbClr val="FF0000"/>
                </a:solidFill>
                <a:latin typeface="Comic Sans MS" pitchFamily="66" charset="0"/>
              </a:rPr>
              <a:t>RACCONTERAI AD UN AMICO O PIÙ AMICI </a:t>
            </a:r>
            <a:r>
              <a:rPr lang="it-IT" sz="1600" dirty="0" smtClean="0">
                <a:solidFill>
                  <a:schemeClr val="accent1">
                    <a:lumMod val="75000"/>
                  </a:schemeClr>
                </a:solidFill>
                <a:latin typeface="Comic Sans MS" pitchFamily="66" charset="0"/>
              </a:rPr>
              <a:t>ciò che ti sta succedendo</a:t>
            </a:r>
          </a:p>
          <a:p>
            <a:pPr eaLnBrk="1" hangingPunct="1">
              <a:defRPr/>
            </a:pPr>
            <a:r>
              <a:rPr lang="it-IT" sz="1600" b="1" dirty="0" smtClean="0">
                <a:solidFill>
                  <a:schemeClr val="accent1">
                    <a:lumMod val="75000"/>
                  </a:schemeClr>
                </a:solidFill>
                <a:latin typeface="Comic Sans MS" pitchFamily="66" charset="0"/>
              </a:rPr>
              <a:t>Fai capire al bullo che non hai paura</a:t>
            </a:r>
            <a:r>
              <a:rPr lang="it-IT" sz="1600" dirty="0" smtClean="0">
                <a:solidFill>
                  <a:schemeClr val="accent1">
                    <a:lumMod val="75000"/>
                  </a:schemeClr>
                </a:solidFill>
                <a:latin typeface="Comic Sans MS" pitchFamily="66" charset="0"/>
              </a:rPr>
              <a:t> di lui e che sei più intelligente e spiritoso. Così lo metterai in imbarazzo e ti lascerà stare.</a:t>
            </a:r>
          </a:p>
          <a:p>
            <a:pPr eaLnBrk="1" hangingPunct="1">
              <a:defRPr/>
            </a:pPr>
            <a:r>
              <a:rPr lang="it-IT" sz="1600" b="1" dirty="0" smtClean="0">
                <a:solidFill>
                  <a:schemeClr val="accent1">
                    <a:lumMod val="75000"/>
                  </a:schemeClr>
                </a:solidFill>
                <a:latin typeface="Comic Sans MS" pitchFamily="66" charset="0"/>
              </a:rPr>
              <a:t>Quando il bullo vuole provocarti</a:t>
            </a:r>
            <a:r>
              <a:rPr lang="it-IT" sz="1600" dirty="0" smtClean="0">
                <a:solidFill>
                  <a:schemeClr val="accent1">
                    <a:lumMod val="75000"/>
                  </a:schemeClr>
                </a:solidFill>
                <a:latin typeface="Comic Sans MS" pitchFamily="66" charset="0"/>
              </a:rPr>
              <a:t>, fai finta di niente e allontanati. Se vuole costringerti a fare ciò che non vuoi, rispondi "NO" con voce decisa</a:t>
            </a:r>
          </a:p>
          <a:p>
            <a:pPr eaLnBrk="1" hangingPunct="1">
              <a:defRPr/>
            </a:pPr>
            <a:r>
              <a:rPr lang="it-IT" sz="1600" b="1" dirty="0" smtClean="0">
                <a:solidFill>
                  <a:schemeClr val="accent1">
                    <a:lumMod val="75000"/>
                  </a:schemeClr>
                </a:solidFill>
                <a:latin typeface="Comic Sans MS" pitchFamily="66" charset="0"/>
              </a:rPr>
              <a:t>Se gli altri pensano che hai paura</a:t>
            </a:r>
            <a:r>
              <a:rPr lang="it-IT" sz="1600" dirty="0" smtClean="0">
                <a:solidFill>
                  <a:schemeClr val="accent1">
                    <a:lumMod val="75000"/>
                  </a:schemeClr>
                </a:solidFill>
                <a:latin typeface="Comic Sans MS" pitchFamily="66" charset="0"/>
              </a:rPr>
              <a:t> del bullo e stai scappando da lui, non preoccuparti. ..</a:t>
            </a:r>
            <a:r>
              <a:rPr lang="it-IT" sz="1600" dirty="0" err="1" smtClean="0">
                <a:solidFill>
                  <a:schemeClr val="accent1">
                    <a:lumMod val="75000"/>
                  </a:schemeClr>
                </a:solidFill>
                <a:latin typeface="Comic Sans MS" pitchFamily="66" charset="0"/>
              </a:rPr>
              <a:t>ignorali…</a:t>
            </a:r>
            <a:r>
              <a:rPr lang="it-IT" sz="1600" dirty="0" smtClean="0">
                <a:solidFill>
                  <a:schemeClr val="accent1">
                    <a:lumMod val="75000"/>
                  </a:schemeClr>
                </a:solidFill>
                <a:latin typeface="Comic Sans MS" pitchFamily="66" charset="0"/>
              </a:rPr>
              <a:t> </a:t>
            </a:r>
            <a:r>
              <a:rPr lang="it-IT" sz="1600" b="1" dirty="0" smtClean="0">
                <a:solidFill>
                  <a:srgbClr val="FF0000"/>
                </a:solidFill>
                <a:latin typeface="Comic Sans MS" pitchFamily="66" charset="0"/>
              </a:rPr>
              <a:t>sei TU il più INTELLIGENTE</a:t>
            </a:r>
          </a:p>
          <a:p>
            <a:pPr eaLnBrk="1" hangingPunct="1">
              <a:defRPr/>
            </a:pPr>
            <a:r>
              <a:rPr lang="it-IT" sz="1600" b="1" dirty="0" smtClean="0">
                <a:solidFill>
                  <a:schemeClr val="accent1">
                    <a:lumMod val="75000"/>
                  </a:schemeClr>
                </a:solidFill>
                <a:latin typeface="Comic Sans MS" pitchFamily="66" charset="0"/>
              </a:rPr>
              <a:t>Il bullo si diverte quando reagisci,</a:t>
            </a:r>
            <a:r>
              <a:rPr lang="it-IT" sz="1600" dirty="0" smtClean="0">
                <a:solidFill>
                  <a:schemeClr val="accent1">
                    <a:lumMod val="75000"/>
                  </a:schemeClr>
                </a:solidFill>
                <a:latin typeface="Comic Sans MS" pitchFamily="66" charset="0"/>
              </a:rPr>
              <a:t> se ti arrabbi o piangi. Se ti provoca, cerca di mantenere la calma, non farti vedere spaventato o triste. Senza la tua reazione il bullo si annoierà e ti lascerà stare.</a:t>
            </a:r>
          </a:p>
          <a:p>
            <a:pPr eaLnBrk="1" hangingPunct="1">
              <a:defRPr/>
            </a:pPr>
            <a:r>
              <a:rPr lang="it-IT" sz="1600" b="1" dirty="0" smtClean="0">
                <a:solidFill>
                  <a:schemeClr val="accent1">
                    <a:lumMod val="75000"/>
                  </a:schemeClr>
                </a:solidFill>
                <a:latin typeface="Comic Sans MS" pitchFamily="66" charset="0"/>
              </a:rPr>
              <a:t>Quando il bullo ti provoca o ti fa del male</a:t>
            </a:r>
            <a:r>
              <a:rPr lang="it-IT" sz="1600" dirty="0" smtClean="0">
                <a:solidFill>
                  <a:schemeClr val="accent1">
                    <a:lumMod val="75000"/>
                  </a:schemeClr>
                </a:solidFill>
                <a:latin typeface="Comic Sans MS" pitchFamily="66" charset="0"/>
              </a:rPr>
              <a:t>, non reagire facendo a botte con lui. Se fai a pugni, potresti peggiorare la situazione, farti male o prenderti la colpa di aver cominciato per primo.</a:t>
            </a:r>
          </a:p>
          <a:p>
            <a:pPr eaLnBrk="1" hangingPunct="1">
              <a:defRPr/>
            </a:pPr>
            <a:r>
              <a:rPr lang="it-IT" sz="1600" b="1" dirty="0" smtClean="0">
                <a:solidFill>
                  <a:schemeClr val="accent1">
                    <a:lumMod val="75000"/>
                  </a:schemeClr>
                </a:solidFill>
                <a:latin typeface="Comic Sans MS" pitchFamily="66" charset="0"/>
              </a:rPr>
              <a:t>Se il bullo vuole le tue cose</a:t>
            </a:r>
            <a:r>
              <a:rPr lang="it-IT" sz="1600" dirty="0" smtClean="0">
                <a:solidFill>
                  <a:schemeClr val="accent1">
                    <a:lumMod val="75000"/>
                  </a:schemeClr>
                </a:solidFill>
                <a:latin typeface="Comic Sans MS" pitchFamily="66" charset="0"/>
              </a:rPr>
              <a:t>, non vale la pena bisticciare. Al momento lasciagli pure prendere ciò che vuole però poi raccontalo subito ad un adulto.</a:t>
            </a:r>
          </a:p>
        </p:txBody>
      </p:sp>
      <p:sp>
        <p:nvSpPr>
          <p:cNvPr id="4" name="Rectangle 2"/>
          <p:cNvSpPr txBox="1">
            <a:spLocks noChangeArrowheads="1"/>
          </p:cNvSpPr>
          <p:nvPr/>
        </p:nvSpPr>
        <p:spPr bwMode="auto">
          <a:xfrm>
            <a:off x="1403350" y="620713"/>
            <a:ext cx="6985000" cy="792162"/>
          </a:xfrm>
          <a:prstGeom prst="rect">
            <a:avLst/>
          </a:prstGeom>
          <a:noFill/>
          <a:ln w="9525">
            <a:noFill/>
            <a:miter lim="800000"/>
            <a:headEnd/>
            <a:tailEnd/>
          </a:ln>
        </p:spPr>
        <p:txBody>
          <a:bodyPr lIns="0" rIns="0" bIns="0" anchor="b"/>
          <a:lstStyle/>
          <a:p>
            <a:pPr algn="ctr" fontAlgn="auto">
              <a:spcAft>
                <a:spcPts val="0"/>
              </a:spcAft>
              <a:defRPr/>
            </a:pPr>
            <a:r>
              <a:rPr lang="it-IT" sz="3600" b="1" dirty="0">
                <a:solidFill>
                  <a:srgbClr val="FF0000"/>
                </a:solidFill>
                <a:latin typeface="Comic Sans MS" pitchFamily="66" charset="0"/>
                <a:ea typeface="+mj-ea"/>
                <a:cs typeface="+mj-cs"/>
              </a:rPr>
              <a:t>Come difendersi ?</a:t>
            </a:r>
            <a:br>
              <a:rPr lang="it-IT" sz="3600" b="1" dirty="0">
                <a:solidFill>
                  <a:srgbClr val="FF0000"/>
                </a:solidFill>
                <a:latin typeface="Comic Sans MS" pitchFamily="66" charset="0"/>
                <a:ea typeface="+mj-ea"/>
                <a:cs typeface="+mj-cs"/>
              </a:rPr>
            </a:br>
            <a:endParaRPr lang="it-IT" sz="3600" b="1" dirty="0">
              <a:solidFill>
                <a:srgbClr val="FF0000"/>
              </a:solidFill>
              <a:latin typeface="Comic Sans MS" pitchFamily="66" charset="0"/>
              <a:ea typeface="+mj-ea"/>
              <a:cs typeface="+mj-cs"/>
            </a:endParaRPr>
          </a:p>
        </p:txBody>
      </p:sp>
      <p:sp>
        <p:nvSpPr>
          <p:cNvPr id="6"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7" name="Picture 2"/>
          <p:cNvPicPr>
            <a:picLocks noChangeArrowheads="1"/>
          </p:cNvPicPr>
          <p:nvPr/>
        </p:nvPicPr>
        <p:blipFill>
          <a:blip r:embed="rId2"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8313" y="1773238"/>
            <a:ext cx="8229600" cy="4389437"/>
          </a:xfrm>
        </p:spPr>
        <p:txBody>
          <a:bodyPr/>
          <a:lstStyle/>
          <a:p>
            <a:pPr eaLnBrk="1" hangingPunct="1">
              <a:defRPr/>
            </a:pPr>
            <a:r>
              <a:rPr lang="it-IT" sz="1600" b="1" dirty="0" smtClean="0">
                <a:solidFill>
                  <a:schemeClr val="accent1">
                    <a:lumMod val="75000"/>
                  </a:schemeClr>
                </a:solidFill>
                <a:latin typeface="Comic Sans MS" pitchFamily="66" charset="0"/>
              </a:rPr>
              <a:t>Molte volte il bullo provoca quando sei da solo</a:t>
            </a:r>
            <a:r>
              <a:rPr lang="it-IT" sz="1600" dirty="0" smtClean="0">
                <a:solidFill>
                  <a:schemeClr val="accent1">
                    <a:lumMod val="75000"/>
                  </a:schemeClr>
                </a:solidFill>
                <a:latin typeface="Comic Sans MS" pitchFamily="66" charset="0"/>
              </a:rPr>
              <a:t>. Se stai vicino agli adulti e ai compagni che possono aiutarti,  sarà difficile per lui avvicinarsi.</a:t>
            </a:r>
          </a:p>
          <a:p>
            <a:pPr eaLnBrk="1" hangingPunct="1">
              <a:defRPr/>
            </a:pPr>
            <a:r>
              <a:rPr lang="it-IT" sz="1600" b="1" dirty="0" smtClean="0">
                <a:solidFill>
                  <a:schemeClr val="accent1">
                    <a:lumMod val="75000"/>
                  </a:schemeClr>
                </a:solidFill>
                <a:latin typeface="Comic Sans MS" pitchFamily="66" charset="0"/>
              </a:rPr>
              <a:t>Per non incontrare il bullo</a:t>
            </a:r>
            <a:r>
              <a:rPr lang="it-IT" sz="1600" dirty="0" smtClean="0">
                <a:solidFill>
                  <a:schemeClr val="accent1">
                    <a:lumMod val="75000"/>
                  </a:schemeClr>
                </a:solidFill>
                <a:latin typeface="Comic Sans MS" pitchFamily="66" charset="0"/>
              </a:rPr>
              <a:t> puoi cambiare la strada che fai per andare a scuola; durante la ricreazione stai vicino agli altri compagni o agli adulti; utilizza i bagni quando ci sono altre persone.</a:t>
            </a:r>
          </a:p>
          <a:p>
            <a:pPr eaLnBrk="1" hangingPunct="1">
              <a:defRPr/>
            </a:pPr>
            <a:r>
              <a:rPr lang="it-IT" sz="1600" b="1" dirty="0" smtClean="0">
                <a:solidFill>
                  <a:schemeClr val="accent1">
                    <a:lumMod val="75000"/>
                  </a:schemeClr>
                </a:solidFill>
                <a:latin typeface="Comic Sans MS" pitchFamily="66" charset="0"/>
              </a:rPr>
              <a:t>Ogni volta che il bullo ti fa del male scrivilo sul tuo diario</a:t>
            </a:r>
            <a:r>
              <a:rPr lang="it-IT" sz="1600" dirty="0" smtClean="0">
                <a:solidFill>
                  <a:schemeClr val="accent1">
                    <a:lumMod val="75000"/>
                  </a:schemeClr>
                </a:solidFill>
                <a:latin typeface="Comic Sans MS" pitchFamily="66" charset="0"/>
              </a:rPr>
              <a:t>. Il diario ti aiuterà a ricordare meglio come sono andate le cose.</a:t>
            </a:r>
          </a:p>
          <a:p>
            <a:pPr eaLnBrk="1" hangingPunct="1">
              <a:defRPr/>
            </a:pPr>
            <a:r>
              <a:rPr lang="it-IT" sz="1600" b="1" dirty="0" smtClean="0">
                <a:solidFill>
                  <a:schemeClr val="accent1">
                    <a:lumMod val="75000"/>
                  </a:schemeClr>
                </a:solidFill>
                <a:latin typeface="Comic Sans MS" pitchFamily="66" charset="0"/>
              </a:rPr>
              <a:t>Subire il bullismo fa stare male</a:t>
            </a:r>
            <a:r>
              <a:rPr lang="it-IT" sz="1600" dirty="0" smtClean="0">
                <a:solidFill>
                  <a:schemeClr val="accent1">
                    <a:lumMod val="75000"/>
                  </a:schemeClr>
                </a:solidFill>
                <a:latin typeface="Comic Sans MS" pitchFamily="66" charset="0"/>
              </a:rPr>
              <a:t>. Parlane con un adulto di cui ti fidi, con i tuoi genitori, con gli insegnanti, con il tuo medico. </a:t>
            </a:r>
            <a:r>
              <a:rPr lang="it-IT" sz="1600" b="1" dirty="0" smtClean="0">
                <a:solidFill>
                  <a:srgbClr val="FF0000"/>
                </a:solidFill>
                <a:latin typeface="Comic Sans MS" pitchFamily="66" charset="0"/>
              </a:rPr>
              <a:t>Non puoi sempre affrontare le cose da solo!</a:t>
            </a:r>
          </a:p>
          <a:p>
            <a:pPr eaLnBrk="1" hangingPunct="1">
              <a:defRPr/>
            </a:pPr>
            <a:r>
              <a:rPr lang="it-IT" sz="1600" b="1" dirty="0" smtClean="0">
                <a:solidFill>
                  <a:srgbClr val="FF0000"/>
                </a:solidFill>
                <a:latin typeface="Comic Sans MS" pitchFamily="66" charset="0"/>
              </a:rPr>
              <a:t>Se sai che qualcuno subisce prepotenze, dillo subito ad un adulto</a:t>
            </a:r>
            <a:r>
              <a:rPr lang="it-IT" sz="1600" dirty="0" smtClean="0">
                <a:solidFill>
                  <a:schemeClr val="accent1">
                    <a:lumMod val="75000"/>
                  </a:schemeClr>
                </a:solidFill>
                <a:latin typeface="Comic Sans MS" pitchFamily="66" charset="0"/>
              </a:rPr>
              <a:t>. Questo non è fare la spia ma aiutare gli altri. </a:t>
            </a:r>
            <a:r>
              <a:rPr lang="it-IT" sz="1600" b="1" dirty="0" smtClean="0">
                <a:solidFill>
                  <a:srgbClr val="FF0000"/>
                </a:solidFill>
                <a:latin typeface="Comic Sans MS" pitchFamily="66" charset="0"/>
              </a:rPr>
              <a:t>POTRESTI ESSERE TU AL SUO POSTO</a:t>
            </a:r>
            <a:r>
              <a:rPr lang="it-IT" sz="1600" dirty="0" smtClean="0">
                <a:solidFill>
                  <a:schemeClr val="accent1">
                    <a:lumMod val="75000"/>
                  </a:schemeClr>
                </a:solidFill>
                <a:latin typeface="Comic Sans MS" pitchFamily="66" charset="0"/>
              </a:rPr>
              <a:t> e saresti felice se qualcuno ti aiutasse!</a:t>
            </a:r>
          </a:p>
          <a:p>
            <a:pPr eaLnBrk="1" hangingPunct="1">
              <a:buFont typeface="Wingdings 2" pitchFamily="18" charset="2"/>
              <a:buNone/>
              <a:defRPr/>
            </a:pPr>
            <a:r>
              <a:rPr lang="it-IT" dirty="0" smtClean="0"/>
              <a:t/>
            </a:r>
            <a:br>
              <a:rPr lang="it-IT" dirty="0" smtClean="0"/>
            </a:br>
            <a:endParaRPr lang="it-IT" dirty="0"/>
          </a:p>
        </p:txBody>
      </p:sp>
      <p:sp>
        <p:nvSpPr>
          <p:cNvPr id="10" name="Rectangle 2"/>
          <p:cNvSpPr txBox="1">
            <a:spLocks noChangeArrowheads="1"/>
          </p:cNvSpPr>
          <p:nvPr/>
        </p:nvSpPr>
        <p:spPr bwMode="auto">
          <a:xfrm>
            <a:off x="1403350" y="620713"/>
            <a:ext cx="6985000" cy="792162"/>
          </a:xfrm>
          <a:prstGeom prst="rect">
            <a:avLst/>
          </a:prstGeom>
          <a:noFill/>
          <a:ln w="9525">
            <a:noFill/>
            <a:miter lim="800000"/>
            <a:headEnd/>
            <a:tailEnd/>
          </a:ln>
        </p:spPr>
        <p:txBody>
          <a:bodyPr lIns="0" rIns="0" bIns="0" anchor="b"/>
          <a:lstStyle/>
          <a:p>
            <a:pPr algn="ctr" fontAlgn="auto">
              <a:spcAft>
                <a:spcPts val="0"/>
              </a:spcAft>
              <a:defRPr/>
            </a:pPr>
            <a:r>
              <a:rPr lang="it-IT" sz="3600" b="1" dirty="0">
                <a:solidFill>
                  <a:srgbClr val="FF0000"/>
                </a:solidFill>
                <a:latin typeface="Comic Sans MS" pitchFamily="66" charset="0"/>
                <a:ea typeface="+mj-ea"/>
                <a:cs typeface="+mj-cs"/>
              </a:rPr>
              <a:t>Come difendersi ?</a:t>
            </a:r>
            <a:br>
              <a:rPr lang="it-IT" sz="3600" b="1" dirty="0">
                <a:solidFill>
                  <a:srgbClr val="FF0000"/>
                </a:solidFill>
                <a:latin typeface="Comic Sans MS" pitchFamily="66" charset="0"/>
                <a:ea typeface="+mj-ea"/>
                <a:cs typeface="+mj-cs"/>
              </a:rPr>
            </a:br>
            <a:endParaRPr lang="it-IT" sz="3600" b="1" dirty="0">
              <a:solidFill>
                <a:srgbClr val="FF0000"/>
              </a:solidFill>
              <a:latin typeface="Comic Sans MS" pitchFamily="66" charset="0"/>
              <a:ea typeface="+mj-ea"/>
              <a:cs typeface="+mj-cs"/>
            </a:endParaRPr>
          </a:p>
        </p:txBody>
      </p:sp>
      <p:sp>
        <p:nvSpPr>
          <p:cNvPr id="6"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7" name="Picture 2"/>
          <p:cNvPicPr>
            <a:picLocks noChangeArrowheads="1"/>
          </p:cNvPicPr>
          <p:nvPr/>
        </p:nvPicPr>
        <p:blipFill>
          <a:blip r:embed="rId2"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3186" name="Rettangolo 10"/>
          <p:cNvSpPr>
            <a:spLocks noChangeArrowheads="1"/>
          </p:cNvSpPr>
          <p:nvPr/>
        </p:nvSpPr>
        <p:spPr bwMode="auto">
          <a:xfrm>
            <a:off x="611560" y="4509120"/>
            <a:ext cx="7920037" cy="1485535"/>
          </a:xfrm>
          <a:prstGeom prst="rect">
            <a:avLst/>
          </a:prstGeom>
          <a:noFill/>
          <a:ln w="9525">
            <a:noFill/>
            <a:miter lim="800000"/>
            <a:headEnd/>
            <a:tailEnd/>
          </a:ln>
        </p:spPr>
        <p:txBody>
          <a:bodyPr>
            <a:spAutoFit/>
          </a:bodyPr>
          <a:lstStyle/>
          <a:p>
            <a:pPr algn="just">
              <a:lnSpc>
                <a:spcPct val="80000"/>
              </a:lnSpc>
            </a:pPr>
            <a:r>
              <a:rPr lang="it-IT" sz="2800" b="1" dirty="0">
                <a:solidFill>
                  <a:srgbClr val="17375E"/>
                </a:solidFill>
                <a:latin typeface="Comic Sans MS" pitchFamily="66" charset="0"/>
              </a:rPr>
              <a:t>Individui che interagiscono con la comunità tramite messaggi od immagini </a:t>
            </a:r>
            <a:r>
              <a:rPr lang="it-IT" sz="2800" b="1" dirty="0" smtClean="0">
                <a:solidFill>
                  <a:srgbClr val="17375E"/>
                </a:solidFill>
                <a:latin typeface="Comic Sans MS" pitchFamily="66" charset="0"/>
              </a:rPr>
              <a:t>provocatorie, </a:t>
            </a:r>
            <a:r>
              <a:rPr lang="it-IT" sz="2800" b="1" dirty="0">
                <a:solidFill>
                  <a:srgbClr val="17375E"/>
                </a:solidFill>
                <a:latin typeface="Comic Sans MS" pitchFamily="66" charset="0"/>
              </a:rPr>
              <a:t>irritanti, fuori </a:t>
            </a:r>
            <a:r>
              <a:rPr lang="it-IT" sz="2800" b="1" dirty="0" smtClean="0">
                <a:solidFill>
                  <a:srgbClr val="17375E"/>
                </a:solidFill>
                <a:latin typeface="Comic Sans MS" pitchFamily="66" charset="0"/>
              </a:rPr>
              <a:t>tema con lo scopo </a:t>
            </a:r>
            <a:r>
              <a:rPr lang="it-IT" sz="2800" b="1" dirty="0">
                <a:solidFill>
                  <a:srgbClr val="17375E"/>
                </a:solidFill>
                <a:latin typeface="Comic Sans MS" pitchFamily="66" charset="0"/>
              </a:rPr>
              <a:t>di disturbare </a:t>
            </a:r>
            <a:r>
              <a:rPr lang="it-IT" sz="2800" b="1" dirty="0" smtClean="0">
                <a:solidFill>
                  <a:srgbClr val="17375E"/>
                </a:solidFill>
                <a:latin typeface="Comic Sans MS" pitchFamily="66" charset="0"/>
              </a:rPr>
              <a:t>la comunicazione tra gli utenti.</a:t>
            </a:r>
            <a:endParaRPr lang="it-IT" sz="2800" dirty="0">
              <a:solidFill>
                <a:srgbClr val="17375E"/>
              </a:solidFill>
              <a:latin typeface="Comic Sans MS" pitchFamily="66" charset="0"/>
            </a:endParaRPr>
          </a:p>
        </p:txBody>
      </p:sp>
      <p:sp>
        <p:nvSpPr>
          <p:cNvPr id="10" name="Segnaposto contenuto 2"/>
          <p:cNvSpPr txBox="1">
            <a:spLocks/>
          </p:cNvSpPr>
          <p:nvPr/>
        </p:nvSpPr>
        <p:spPr bwMode="auto">
          <a:xfrm>
            <a:off x="1043608" y="404664"/>
            <a:ext cx="7056437" cy="446087"/>
          </a:xfrm>
          <a:prstGeom prst="rect">
            <a:avLst/>
          </a:prstGeom>
          <a:noFill/>
          <a:ln w="9525">
            <a:noFill/>
            <a:miter lim="800000"/>
            <a:headEnd/>
            <a:tailEnd/>
          </a:ln>
        </p:spPr>
        <p:txBody>
          <a:bodyPr/>
          <a:lstStyle/>
          <a:p>
            <a:pPr algn="ctr" eaLnBrk="0" fontAlgn="auto" hangingPunct="0">
              <a:spcBef>
                <a:spcPts val="0"/>
              </a:spcBef>
              <a:spcAft>
                <a:spcPts val="0"/>
              </a:spcAft>
              <a:defRPr/>
            </a:pPr>
            <a:r>
              <a:rPr lang="it-IT" sz="3200" b="1" kern="0" dirty="0">
                <a:solidFill>
                  <a:srgbClr val="FF0000"/>
                </a:solidFill>
                <a:latin typeface="Comic Sans MS" pitchFamily="66" charset="0"/>
                <a:ea typeface="Tahoma" pitchFamily="34" charset="0"/>
                <a:cs typeface="Tahoma" pitchFamily="34" charset="0"/>
              </a:rPr>
              <a:t>I TROLL </a:t>
            </a:r>
          </a:p>
          <a:p>
            <a:pPr marL="342900" indent="-342900" algn="ctr" eaLnBrk="0" fontAlgn="auto" hangingPunct="0">
              <a:spcBef>
                <a:spcPts val="0"/>
              </a:spcBef>
              <a:spcAft>
                <a:spcPts val="0"/>
              </a:spcAft>
              <a:defRPr/>
            </a:pPr>
            <a:endParaRPr lang="it-IT" sz="2300" b="1" kern="0" dirty="0">
              <a:solidFill>
                <a:srgbClr val="FF0000"/>
              </a:solidFill>
              <a:latin typeface="Comic Sans MS" pitchFamily="66" charset="0"/>
              <a:cs typeface="ＭＳ Ｐゴシック" charset="0"/>
            </a:endParaRPr>
          </a:p>
        </p:txBody>
      </p:sp>
      <p:pic>
        <p:nvPicPr>
          <p:cNvPr id="2051" name="Picture 3"/>
          <p:cNvPicPr>
            <a:picLocks noChangeAspect="1" noChangeArrowheads="1"/>
          </p:cNvPicPr>
          <p:nvPr/>
        </p:nvPicPr>
        <p:blipFill>
          <a:blip r:embed="rId2" cstate="print"/>
          <a:srcRect/>
          <a:stretch>
            <a:fillRect/>
          </a:stretch>
        </p:blipFill>
        <p:spPr bwMode="auto">
          <a:xfrm>
            <a:off x="2771775" y="1196975"/>
            <a:ext cx="3455988" cy="2744788"/>
          </a:xfrm>
          <a:prstGeom prst="rect">
            <a:avLst/>
          </a:prstGeom>
          <a:noFill/>
          <a:ln>
            <a:noFill/>
          </a:ln>
          <a:effectLst>
            <a:outerShdw blurRad="63500" dist="38100" dir="18900000" algn="bl" rotWithShape="0">
              <a:srgbClr val="000000">
                <a:alpha val="39999"/>
              </a:srgbClr>
            </a:outerShdw>
          </a:effectLst>
          <a:extLst/>
        </p:spPr>
      </p:pic>
      <p:sp>
        <p:nvSpPr>
          <p:cNvPr id="7"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8" name="Picture 2"/>
          <p:cNvPicPr>
            <a:picLocks noChangeArrowheads="1"/>
          </p:cNvPicPr>
          <p:nvPr/>
        </p:nvPicPr>
        <p:blipFill>
          <a:blip r:embed="rId3"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4210" name="Rectangle 3"/>
          <p:cNvSpPr>
            <a:spLocks noGrp="1" noChangeArrowheads="1"/>
          </p:cNvSpPr>
          <p:nvPr>
            <p:ph idx="1"/>
          </p:nvPr>
        </p:nvSpPr>
        <p:spPr>
          <a:xfrm>
            <a:off x="250825" y="1844675"/>
            <a:ext cx="8435975" cy="4392613"/>
          </a:xfrm>
        </p:spPr>
        <p:txBody>
          <a:bodyPr/>
          <a:lstStyle/>
          <a:p>
            <a:pPr eaLnBrk="1" hangingPunct="1">
              <a:lnSpc>
                <a:spcPct val="80000"/>
              </a:lnSpc>
              <a:buFont typeface="Wingdings" pitchFamily="2" charset="2"/>
              <a:buChar char="v"/>
            </a:pPr>
            <a:r>
              <a:rPr lang="it-IT" sz="2000" smtClean="0">
                <a:solidFill>
                  <a:srgbClr val="C00000"/>
                </a:solidFill>
                <a:latin typeface="Comic Sans MS" pitchFamily="66" charset="0"/>
                <a:ea typeface="ＭＳ Ｐゴシック" pitchFamily="34" charset="-128"/>
              </a:rPr>
              <a:t> </a:t>
            </a:r>
            <a:r>
              <a:rPr lang="it-IT" sz="2000" b="1" smtClean="0">
                <a:solidFill>
                  <a:srgbClr val="FF0000"/>
                </a:solidFill>
                <a:latin typeface="Comic Sans MS" pitchFamily="66" charset="0"/>
                <a:ea typeface="ＭＳ Ｐゴシック" pitchFamily="34" charset="-128"/>
              </a:rPr>
              <a:t>Non rispondere alle provocazioni: IGNORARE IL TROLL</a:t>
            </a:r>
          </a:p>
          <a:p>
            <a:pPr algn="just" eaLnBrk="1" hangingPunct="1">
              <a:lnSpc>
                <a:spcPct val="80000"/>
              </a:lnSpc>
              <a:buFontTx/>
              <a:buNone/>
            </a:pPr>
            <a:endParaRPr lang="it-IT" sz="900" b="1" smtClean="0">
              <a:solidFill>
                <a:srgbClr val="C00000"/>
              </a:solidFill>
              <a:latin typeface="Comic Sans MS" pitchFamily="66" charset="0"/>
              <a:ea typeface="ＭＳ Ｐゴシック" pitchFamily="34" charset="-128"/>
            </a:endParaRPr>
          </a:p>
          <a:p>
            <a:pPr algn="just" eaLnBrk="1" hangingPunct="1">
              <a:lnSpc>
                <a:spcPct val="80000"/>
              </a:lnSpc>
              <a:buFontTx/>
              <a:buNone/>
            </a:pPr>
            <a:r>
              <a:rPr lang="it-IT" sz="2000" smtClean="0">
                <a:solidFill>
                  <a:srgbClr val="C00000"/>
                </a:solidFill>
                <a:latin typeface="Comic Sans MS" pitchFamily="66" charset="0"/>
                <a:ea typeface="ＭＳ Ｐゴシック" pitchFamily="34" charset="-128"/>
              </a:rPr>
              <a:t>	</a:t>
            </a:r>
            <a:r>
              <a:rPr lang="it-IT" sz="2000" b="1" smtClean="0">
                <a:solidFill>
                  <a:srgbClr val="404040"/>
                </a:solidFill>
                <a:latin typeface="Comic Sans MS" pitchFamily="66" charset="0"/>
                <a:ea typeface="ＭＳ Ｐゴシック" pitchFamily="34" charset="-128"/>
              </a:rPr>
              <a:t>il Troll reagirà, verosimilmente, producendo messaggi sempre più irritanti e/o offensivi cercando di provocare a tutti i costi una reazione, per poi, infine, desistere e quindi eventualmente passare ad altri tentativi di provocazione in altri ambiti più facili da </a:t>
            </a:r>
            <a:r>
              <a:rPr lang="ja-JP" altLang="it-IT" sz="2000" b="1" smtClean="0">
                <a:solidFill>
                  <a:srgbClr val="404040"/>
                </a:solidFill>
                <a:latin typeface="Comic Sans MS" pitchFamily="66" charset="0"/>
                <a:ea typeface="ＭＳ Ｐゴシック" pitchFamily="34" charset="-128"/>
              </a:rPr>
              <a:t>“</a:t>
            </a:r>
            <a:r>
              <a:rPr lang="it-IT" altLang="ja-JP" sz="2000" b="1" smtClean="0">
                <a:solidFill>
                  <a:srgbClr val="404040"/>
                </a:solidFill>
                <a:latin typeface="Comic Sans MS" pitchFamily="66" charset="0"/>
                <a:cs typeface="Tahoma" pitchFamily="34" charset="0"/>
              </a:rPr>
              <a:t>contaminare</a:t>
            </a:r>
            <a:r>
              <a:rPr lang="ja-JP" altLang="it-IT" sz="2000" b="1" smtClean="0">
                <a:solidFill>
                  <a:srgbClr val="404040"/>
                </a:solidFill>
                <a:latin typeface="Comic Sans MS" pitchFamily="66" charset="0"/>
                <a:ea typeface="ＭＳ Ｐゴシック" pitchFamily="34" charset="-128"/>
              </a:rPr>
              <a:t>”</a:t>
            </a:r>
            <a:r>
              <a:rPr lang="it-IT" altLang="ja-JP" sz="2000" b="1" smtClean="0">
                <a:solidFill>
                  <a:srgbClr val="404040"/>
                </a:solidFill>
                <a:latin typeface="Comic Sans MS" pitchFamily="66" charset="0"/>
                <a:cs typeface="HGP明朝E"/>
              </a:rPr>
              <a:t>.</a:t>
            </a:r>
          </a:p>
          <a:p>
            <a:pPr eaLnBrk="1" hangingPunct="1">
              <a:lnSpc>
                <a:spcPct val="80000"/>
              </a:lnSpc>
              <a:buFontTx/>
              <a:buNone/>
            </a:pPr>
            <a:endParaRPr lang="it-IT" sz="2000" i="1" smtClean="0">
              <a:solidFill>
                <a:srgbClr val="C00000"/>
              </a:solidFill>
              <a:latin typeface="Comic Sans MS" pitchFamily="66" charset="0"/>
              <a:ea typeface="ＭＳ Ｐゴシック" pitchFamily="34" charset="-128"/>
            </a:endParaRPr>
          </a:p>
          <a:p>
            <a:pPr algn="just" eaLnBrk="1" hangingPunct="1">
              <a:lnSpc>
                <a:spcPct val="80000"/>
              </a:lnSpc>
              <a:buFont typeface="Wingdings" pitchFamily="2" charset="2"/>
              <a:buChar char="v"/>
            </a:pPr>
            <a:r>
              <a:rPr lang="it-IT" sz="2000" b="1" smtClean="0">
                <a:solidFill>
                  <a:srgbClr val="FF0000"/>
                </a:solidFill>
                <a:latin typeface="Comic Sans MS" pitchFamily="66" charset="0"/>
                <a:ea typeface="ＭＳ Ｐゴシック" pitchFamily="34" charset="-128"/>
              </a:rPr>
              <a:t>Segnalare l</a:t>
            </a:r>
            <a:r>
              <a:rPr lang="ja-JP" altLang="it-IT" sz="2000" b="1" smtClean="0">
                <a:solidFill>
                  <a:srgbClr val="FF0000"/>
                </a:solidFill>
                <a:latin typeface="Comic Sans MS" pitchFamily="66" charset="0"/>
                <a:ea typeface="ＭＳ Ｐゴシック" pitchFamily="34" charset="-128"/>
              </a:rPr>
              <a:t>’</a:t>
            </a:r>
            <a:r>
              <a:rPr lang="it-IT" altLang="ja-JP" sz="2000" b="1" smtClean="0">
                <a:solidFill>
                  <a:srgbClr val="FF0000"/>
                </a:solidFill>
                <a:latin typeface="Comic Sans MS" pitchFamily="66" charset="0"/>
                <a:ea typeface="ＭＳ Ｐゴシック" pitchFamily="34" charset="-128"/>
              </a:rPr>
              <a:t>utente attraverso le procedure di segnalazione abusi</a:t>
            </a:r>
            <a:r>
              <a:rPr lang="it-IT" altLang="ja-JP" sz="2000" b="1" smtClean="0">
                <a:solidFill>
                  <a:srgbClr val="C00000"/>
                </a:solidFill>
                <a:latin typeface="Comic Sans MS" pitchFamily="66" charset="0"/>
                <a:ea typeface="ＭＳ Ｐゴシック" pitchFamily="34" charset="-128"/>
              </a:rPr>
              <a:t> </a:t>
            </a:r>
            <a:r>
              <a:rPr lang="it-IT" altLang="ja-JP" sz="2000" b="1" smtClean="0">
                <a:solidFill>
                  <a:srgbClr val="404040"/>
                </a:solidFill>
                <a:latin typeface="Comic Sans MS" pitchFamily="66" charset="0"/>
                <a:ea typeface="ＭＳ Ｐゴシック" pitchFamily="34" charset="-128"/>
              </a:rPr>
              <a:t>previste nell</a:t>
            </a:r>
            <a:r>
              <a:rPr lang="ja-JP" altLang="it-IT" sz="2000" b="1" smtClean="0">
                <a:solidFill>
                  <a:srgbClr val="404040"/>
                </a:solidFill>
                <a:latin typeface="Comic Sans MS" pitchFamily="66" charset="0"/>
                <a:ea typeface="ＭＳ Ｐゴシック" pitchFamily="34" charset="-128"/>
              </a:rPr>
              <a:t>’</a:t>
            </a:r>
            <a:r>
              <a:rPr lang="it-IT" altLang="ja-JP" sz="2000" b="1" smtClean="0">
                <a:solidFill>
                  <a:srgbClr val="404040"/>
                </a:solidFill>
                <a:latin typeface="Comic Sans MS" pitchFamily="66" charset="0"/>
                <a:ea typeface="ＭＳ Ｐゴシック" pitchFamily="34" charset="-128"/>
              </a:rPr>
              <a:t>ambito di </a:t>
            </a:r>
            <a:r>
              <a:rPr lang="it-IT" altLang="ja-JP" sz="2000" b="1" i="1" smtClean="0">
                <a:solidFill>
                  <a:srgbClr val="404040"/>
                </a:solidFill>
                <a:latin typeface="Comic Sans MS" pitchFamily="66" charset="0"/>
                <a:ea typeface="ＭＳ Ｐゴシック" pitchFamily="34" charset="-128"/>
              </a:rPr>
              <a:t>social network</a:t>
            </a:r>
            <a:r>
              <a:rPr lang="it-IT" altLang="ja-JP" sz="2000" b="1" smtClean="0">
                <a:solidFill>
                  <a:srgbClr val="404040"/>
                </a:solidFill>
                <a:latin typeface="Comic Sans MS" pitchFamily="66" charset="0"/>
                <a:ea typeface="ＭＳ Ｐゴシック" pitchFamily="34" charset="-128"/>
              </a:rPr>
              <a:t>, forum e </a:t>
            </a:r>
            <a:r>
              <a:rPr lang="it-IT" altLang="ja-JP" sz="2000" b="1" i="1" smtClean="0">
                <a:solidFill>
                  <a:srgbClr val="404040"/>
                </a:solidFill>
                <a:latin typeface="Comic Sans MS" pitchFamily="66" charset="0"/>
                <a:ea typeface="ＭＳ Ｐゴシック" pitchFamily="34" charset="-128"/>
              </a:rPr>
              <a:t>blog</a:t>
            </a:r>
            <a:r>
              <a:rPr lang="it-IT" altLang="ja-JP" sz="2000" b="1" smtClean="0">
                <a:solidFill>
                  <a:srgbClr val="404040"/>
                </a:solidFill>
                <a:latin typeface="Comic Sans MS" pitchFamily="66" charset="0"/>
                <a:ea typeface="ＭＳ Ｐゴシック" pitchFamily="34" charset="-128"/>
              </a:rPr>
              <a:t>.</a:t>
            </a:r>
            <a:endParaRPr lang="it-IT" altLang="ja-JP" sz="2000" smtClean="0">
              <a:solidFill>
                <a:srgbClr val="404040"/>
              </a:solidFill>
              <a:latin typeface="Comic Sans MS" pitchFamily="66" charset="0"/>
              <a:ea typeface="ＭＳ Ｐゴシック" pitchFamily="34" charset="-128"/>
            </a:endParaRPr>
          </a:p>
          <a:p>
            <a:pPr algn="just" eaLnBrk="1" hangingPunct="1">
              <a:lnSpc>
                <a:spcPct val="80000"/>
              </a:lnSpc>
              <a:buFontTx/>
              <a:buNone/>
            </a:pPr>
            <a:r>
              <a:rPr lang="it-IT" sz="2000" smtClean="0">
                <a:solidFill>
                  <a:srgbClr val="C00000"/>
                </a:solidFill>
                <a:latin typeface="Comic Sans MS" pitchFamily="66" charset="0"/>
                <a:ea typeface="ＭＳ Ｐゴシック" pitchFamily="34" charset="-128"/>
              </a:rPr>
              <a:t>	</a:t>
            </a:r>
            <a:endParaRPr lang="it-IT" sz="2000" b="1" smtClean="0">
              <a:solidFill>
                <a:srgbClr val="C00000"/>
              </a:solidFill>
              <a:latin typeface="Comic Sans MS" pitchFamily="66" charset="0"/>
              <a:ea typeface="ＭＳ Ｐゴシック" pitchFamily="34" charset="-128"/>
            </a:endParaRPr>
          </a:p>
          <a:p>
            <a:pPr algn="just" eaLnBrk="1" hangingPunct="1">
              <a:lnSpc>
                <a:spcPct val="80000"/>
              </a:lnSpc>
              <a:buFont typeface="Wingdings" pitchFamily="2" charset="2"/>
              <a:buChar char="v"/>
            </a:pPr>
            <a:r>
              <a:rPr lang="it-IT" sz="2000" b="1" smtClean="0">
                <a:solidFill>
                  <a:srgbClr val="FF0000"/>
                </a:solidFill>
                <a:latin typeface="Comic Sans MS" pitchFamily="66" charset="0"/>
                <a:ea typeface="ＭＳ Ｐゴシック" pitchFamily="34" charset="-128"/>
              </a:rPr>
              <a:t>In presenza di reati, segnalare i fatti alla Polizia delle Comunicazioni </a:t>
            </a:r>
          </a:p>
        </p:txBody>
      </p:sp>
      <p:sp>
        <p:nvSpPr>
          <p:cNvPr id="5" name="Rectangle 2"/>
          <p:cNvSpPr txBox="1">
            <a:spLocks noChangeArrowheads="1"/>
          </p:cNvSpPr>
          <p:nvPr/>
        </p:nvSpPr>
        <p:spPr bwMode="auto">
          <a:xfrm>
            <a:off x="1150938" y="404813"/>
            <a:ext cx="7993062" cy="1143000"/>
          </a:xfrm>
          <a:prstGeom prst="rect">
            <a:avLst/>
          </a:prstGeom>
          <a:noFill/>
          <a:ln w="9525">
            <a:noFill/>
            <a:miter lim="800000"/>
            <a:headEnd/>
            <a:tailEnd/>
          </a:ln>
        </p:spPr>
        <p:txBody>
          <a:bodyPr anchor="ctr"/>
          <a:lstStyle/>
          <a:p>
            <a:pPr algn="ctr" eaLnBrk="0" hangingPunct="0">
              <a:tabLst>
                <a:tab pos="2962275" algn="l"/>
              </a:tabLst>
              <a:defRPr/>
            </a:pPr>
            <a:r>
              <a:rPr lang="it-IT" sz="4000" b="1" kern="0" dirty="0">
                <a:solidFill>
                  <a:srgbClr val="FF0000"/>
                </a:solidFill>
                <a:latin typeface="Comic Sans MS" pitchFamily="66" charset="0"/>
                <a:ea typeface="+mj-ea"/>
                <a:cs typeface="Tahoma" pitchFamily="34" charset="0"/>
              </a:rPr>
              <a:t>TROLL: LE CONTROMISURE</a:t>
            </a:r>
          </a:p>
        </p:txBody>
      </p:sp>
      <p:sp>
        <p:nvSpPr>
          <p:cNvPr id="6"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7" name="Picture 2"/>
          <p:cNvPicPr>
            <a:picLocks noChangeArrowheads="1"/>
          </p:cNvPicPr>
          <p:nvPr/>
        </p:nvPicPr>
        <p:blipFill>
          <a:blip r:embed="rId2"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C2F5B15-2539-4E37-AB06-32BE720EF3EB}" type="slidenum">
              <a:rPr lang="it-IT" smtClean="0"/>
              <a:pPr>
                <a:defRPr/>
              </a:pPr>
              <a:t>18</a:t>
            </a:fld>
            <a:endParaRPr lang="it-IT"/>
          </a:p>
        </p:txBody>
      </p:sp>
      <p:sp>
        <p:nvSpPr>
          <p:cNvPr id="3" name="Fumetto 4 2"/>
          <p:cNvSpPr/>
          <p:nvPr/>
        </p:nvSpPr>
        <p:spPr>
          <a:xfrm>
            <a:off x="1331640" y="1041906"/>
            <a:ext cx="6883698" cy="4403318"/>
          </a:xfrm>
          <a:prstGeom prst="cloudCallout">
            <a:avLst/>
          </a:prstGeom>
          <a:solidFill>
            <a:schemeClr val="accent1">
              <a:alpha val="0"/>
            </a:schemeClr>
          </a:solidFill>
          <a:ln>
            <a:solidFill>
              <a:schemeClr val="accent1"/>
            </a:solid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Rettangolo 4"/>
          <p:cNvSpPr/>
          <p:nvPr/>
        </p:nvSpPr>
        <p:spPr>
          <a:xfrm>
            <a:off x="2629044" y="2553954"/>
            <a:ext cx="3728906" cy="1446550"/>
          </a:xfrm>
          <a:prstGeom prst="rect">
            <a:avLst/>
          </a:prstGeom>
          <a:noFill/>
        </p:spPr>
        <p:txBody>
          <a:bodyPr wrap="none">
            <a:spAutoFit/>
          </a:bodyPr>
          <a:lstStyle/>
          <a:p>
            <a:pPr algn="ctr">
              <a:defRPr/>
            </a:pPr>
            <a:r>
              <a:rPr lang="it-IT" sz="44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a typeface="ＭＳ Ｐゴシック"/>
                <a:cs typeface="ＭＳ Ｐゴシック"/>
              </a:rPr>
              <a:t>Riflessioni</a:t>
            </a:r>
          </a:p>
          <a:p>
            <a:pPr algn="ctr">
              <a:defRPr/>
            </a:pPr>
            <a:r>
              <a:rPr lang="it-IT" sz="44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a typeface="ＭＳ Ｐゴシック"/>
                <a:cs typeface="ＭＳ Ｐゴシック"/>
              </a:rPr>
              <a:t> e consigli</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A36F6F35-AC33-4D58-8E5C-2A11BDFCBA0E}" type="slidenum">
              <a:rPr lang="it-IT" smtClean="0"/>
              <a:pPr>
                <a:defRPr/>
              </a:pPr>
              <a:t>19</a:t>
            </a:fld>
            <a:endParaRPr lang="it-IT"/>
          </a:p>
        </p:txBody>
      </p:sp>
      <p:sp>
        <p:nvSpPr>
          <p:cNvPr id="3" name="Rettangolo 2"/>
          <p:cNvSpPr/>
          <p:nvPr/>
        </p:nvSpPr>
        <p:spPr>
          <a:xfrm>
            <a:off x="1432296" y="428605"/>
            <a:ext cx="6526147" cy="646331"/>
          </a:xfrm>
          <a:prstGeom prst="rect">
            <a:avLst/>
          </a:prstGeom>
          <a:noFill/>
          <a:effec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t-IT" sz="3600" b="1" dirty="0">
                <a:solidFill>
                  <a:schemeClr val="accent1">
                    <a:lumMod val="75000"/>
                  </a:schemeClr>
                </a:solidFill>
                <a:latin typeface="Comic Sans MS" pitchFamily="66" charset="0"/>
              </a:rPr>
              <a:t>TI SEI MAI CHIESTO </a:t>
            </a:r>
            <a:r>
              <a:rPr lang="it-IT" sz="3600" b="1" dirty="0" err="1">
                <a:solidFill>
                  <a:schemeClr val="accent1">
                    <a:lumMod val="75000"/>
                  </a:schemeClr>
                </a:solidFill>
                <a:latin typeface="Comic Sans MS" pitchFamily="66" charset="0"/>
              </a:rPr>
              <a:t>SE…</a:t>
            </a:r>
            <a:endParaRPr lang="it-IT" sz="3600" b="1" dirty="0">
              <a:solidFill>
                <a:schemeClr val="accent1">
                  <a:lumMod val="75000"/>
                </a:schemeClr>
              </a:solidFill>
              <a:latin typeface="Comic Sans MS" pitchFamily="66" charset="0"/>
            </a:endParaRPr>
          </a:p>
        </p:txBody>
      </p:sp>
      <p:sp>
        <p:nvSpPr>
          <p:cNvPr id="4" name="Fumetto 4 3"/>
          <p:cNvSpPr/>
          <p:nvPr/>
        </p:nvSpPr>
        <p:spPr>
          <a:xfrm>
            <a:off x="971600" y="4536504"/>
            <a:ext cx="4139952" cy="2132856"/>
          </a:xfrm>
          <a:prstGeom prst="cloudCallout">
            <a:avLst>
              <a:gd name="adj1" fmla="val 105210"/>
              <a:gd name="adj2" fmla="val -11961"/>
            </a:avLst>
          </a:prstGeom>
          <a:solidFill>
            <a:schemeClr val="bg1"/>
          </a:solidFill>
          <a:ln>
            <a:solidFill>
              <a:schemeClr val="tx1">
                <a:lumMod val="75000"/>
                <a:lumOff val="25000"/>
              </a:schemeClr>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defRPr/>
            </a:pPr>
            <a:endParaRPr lang="it-IT" sz="2400" dirty="0">
              <a:solidFill>
                <a:srgbClr val="FF0000"/>
              </a:solidFill>
              <a:latin typeface="Comic Sans MS" pitchFamily="66" charset="0"/>
              <a:ea typeface="Tahoma" pitchFamily="34" charset="0"/>
              <a:cs typeface="Tahoma" pitchFamily="34" charset="0"/>
            </a:endParaRPr>
          </a:p>
          <a:p>
            <a:pPr algn="ctr">
              <a:defRPr/>
            </a:pPr>
            <a:r>
              <a:rPr lang="it-IT" b="1" dirty="0">
                <a:solidFill>
                  <a:srgbClr val="FF0000"/>
                </a:solidFill>
                <a:effectLst>
                  <a:outerShdw blurRad="38100" dist="38100" dir="2700000" algn="tl">
                    <a:srgbClr val="000000">
                      <a:alpha val="43137"/>
                    </a:srgbClr>
                  </a:outerShdw>
                </a:effectLst>
                <a:latin typeface="Comic Sans MS" pitchFamily="66" charset="0"/>
                <a:ea typeface="Tahoma" pitchFamily="34" charset="0"/>
                <a:cs typeface="Tahoma" pitchFamily="34" charset="0"/>
              </a:rPr>
              <a:t>Le foto e le informazioni che pubblico mi piaceranno anche tra qualche anno? </a:t>
            </a:r>
          </a:p>
          <a:p>
            <a:pPr algn="just">
              <a:defRPr/>
            </a:pPr>
            <a:endParaRPr lang="it-IT" b="1" dirty="0">
              <a:solidFill>
                <a:srgbClr val="FF0000"/>
              </a:solidFill>
              <a:effectLst>
                <a:outerShdw blurRad="38100" dist="38100" dir="2700000" algn="tl">
                  <a:srgbClr val="000000">
                    <a:alpha val="43137"/>
                  </a:srgbClr>
                </a:outerShdw>
              </a:effectLst>
              <a:latin typeface="Comic Sans MS" pitchFamily="66" charset="0"/>
              <a:ea typeface="Tahoma" pitchFamily="34" charset="0"/>
              <a:cs typeface="Tahoma" pitchFamily="34" charset="0"/>
            </a:endParaRPr>
          </a:p>
        </p:txBody>
      </p:sp>
      <p:pic>
        <p:nvPicPr>
          <p:cNvPr id="104455" name="Picture 11" descr="C:\Documents and Settings\alberto\Impostazioni locali\Temporary Internet Files\Content.IE5\XQ6XGCVA\MC900344953[1].wmf"/>
          <p:cNvPicPr>
            <a:picLocks noChangeAspect="1" noChangeArrowheads="1"/>
          </p:cNvPicPr>
          <p:nvPr/>
        </p:nvPicPr>
        <p:blipFill>
          <a:blip r:embed="rId3" cstate="print"/>
          <a:srcRect/>
          <a:stretch>
            <a:fillRect/>
          </a:stretch>
        </p:blipFill>
        <p:spPr bwMode="auto">
          <a:xfrm>
            <a:off x="7380288" y="4941888"/>
            <a:ext cx="1349375" cy="1511300"/>
          </a:xfrm>
          <a:prstGeom prst="rect">
            <a:avLst/>
          </a:prstGeom>
          <a:noFill/>
          <a:ln w="9525">
            <a:noFill/>
            <a:miter lim="800000"/>
            <a:headEnd/>
            <a:tailEnd/>
          </a:ln>
        </p:spPr>
      </p:pic>
      <p:sp>
        <p:nvSpPr>
          <p:cNvPr id="7" name="Fumetto 4 6"/>
          <p:cNvSpPr/>
          <p:nvPr/>
        </p:nvSpPr>
        <p:spPr>
          <a:xfrm>
            <a:off x="2987824" y="1124744"/>
            <a:ext cx="5513265" cy="2947198"/>
          </a:xfrm>
          <a:prstGeom prst="cloudCallout">
            <a:avLst>
              <a:gd name="adj1" fmla="val 33124"/>
              <a:gd name="adj2" fmla="val 77743"/>
            </a:avLst>
          </a:prstGeom>
          <a:solidFill>
            <a:schemeClr val="bg1"/>
          </a:solidFill>
          <a:ln>
            <a:solidFill>
              <a:schemeClr val="tx1">
                <a:lumMod val="75000"/>
                <a:lumOff val="25000"/>
              </a:schemeClr>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defRPr/>
            </a:pPr>
            <a:endParaRPr lang="it-IT" dirty="0">
              <a:solidFill>
                <a:srgbClr val="FF0000"/>
              </a:solidFill>
              <a:latin typeface="Comic Sans MS" pitchFamily="66" charset="0"/>
            </a:endParaRPr>
          </a:p>
          <a:p>
            <a:pPr marL="179388" algn="ctr">
              <a:defRPr/>
            </a:pPr>
            <a:r>
              <a:rPr lang="it-IT" b="1" dirty="0">
                <a:solidFill>
                  <a:srgbClr val="FF0000"/>
                </a:solidFill>
                <a:effectLst>
                  <a:outerShdw blurRad="38100" dist="38100" dir="2700000" algn="tl">
                    <a:srgbClr val="000000">
                      <a:alpha val="43137"/>
                    </a:srgbClr>
                  </a:outerShdw>
                </a:effectLst>
                <a:latin typeface="Comic Sans MS" pitchFamily="66" charset="0"/>
                <a:ea typeface="Tahoma" pitchFamily="34" charset="0"/>
                <a:cs typeface="Tahoma" pitchFamily="34" charset="0"/>
              </a:rPr>
              <a:t>Se sapessi che il mio vicino di casa o il mio professore potessero leggere quello che ho inserito </a:t>
            </a:r>
            <a:r>
              <a:rPr lang="it-IT" b="1" i="1" dirty="0">
                <a:solidFill>
                  <a:srgbClr val="FF0000"/>
                </a:solidFill>
                <a:effectLst>
                  <a:outerShdw blurRad="38100" dist="38100" dir="2700000" algn="tl">
                    <a:srgbClr val="000000">
                      <a:alpha val="43137"/>
                    </a:srgbClr>
                  </a:outerShdw>
                </a:effectLst>
                <a:latin typeface="Comic Sans MS" pitchFamily="66" charset="0"/>
                <a:ea typeface="Tahoma" pitchFamily="34" charset="0"/>
                <a:cs typeface="Tahoma" pitchFamily="34" charset="0"/>
              </a:rPr>
              <a:t>on-line</a:t>
            </a:r>
            <a:r>
              <a:rPr lang="it-IT" b="1" dirty="0">
                <a:solidFill>
                  <a:srgbClr val="FF0000"/>
                </a:solidFill>
                <a:effectLst>
                  <a:outerShdw blurRad="38100" dist="38100" dir="2700000" algn="tl">
                    <a:srgbClr val="000000">
                      <a:alpha val="43137"/>
                    </a:srgbClr>
                  </a:outerShdw>
                </a:effectLst>
                <a:latin typeface="Comic Sans MS" pitchFamily="66" charset="0"/>
                <a:ea typeface="Tahoma" pitchFamily="34" charset="0"/>
                <a:cs typeface="Tahoma" pitchFamily="34" charset="0"/>
              </a:rPr>
              <a:t>, scriverei le stesse cose e nella stessa forma?</a:t>
            </a:r>
          </a:p>
          <a:p>
            <a:pPr algn="ctr">
              <a:defRPr/>
            </a:pPr>
            <a:endParaRPr lang="it-IT" dirty="0">
              <a:solidFill>
                <a:srgbClr val="FF0000"/>
              </a:solidFill>
              <a:latin typeface="Comic Sans MS" pitchFamily="66" charset="0"/>
            </a:endParaRPr>
          </a:p>
        </p:txBody>
      </p:sp>
      <p:sp>
        <p:nvSpPr>
          <p:cNvPr id="8" name="Text Box 6"/>
          <p:cNvSpPr txBox="1">
            <a:spLocks noChangeArrowheads="1"/>
          </p:cNvSpPr>
          <p:nvPr/>
        </p:nvSpPr>
        <p:spPr bwMode="auto">
          <a:xfrm>
            <a:off x="1887538" y="1365250"/>
            <a:ext cx="184150" cy="274638"/>
          </a:xfrm>
          <a:prstGeom prst="rect">
            <a:avLst/>
          </a:prstGeom>
          <a:noFill/>
          <a:ln w="9525">
            <a:noFill/>
            <a:miter lim="800000"/>
            <a:headEnd/>
            <a:tailEnd/>
          </a:ln>
        </p:spPr>
        <p:txBody>
          <a:bodyPr wrap="none">
            <a:spAutoFit/>
          </a:bodyPr>
          <a:lstStyle/>
          <a:p>
            <a:endParaRPr lang="it-IT"/>
          </a:p>
        </p:txBody>
      </p:sp>
      <p:sp>
        <p:nvSpPr>
          <p:cNvPr id="10" name="Fumetto 2 9"/>
          <p:cNvSpPr/>
          <p:nvPr/>
        </p:nvSpPr>
        <p:spPr>
          <a:xfrm>
            <a:off x="539750" y="2636838"/>
            <a:ext cx="2355850" cy="1857375"/>
          </a:xfrm>
          <a:prstGeom prst="wedgeRoundRectCallout">
            <a:avLst>
              <a:gd name="adj1" fmla="val -36344"/>
              <a:gd name="adj2" fmla="val -1136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effectLst>
                  <a:outerShdw blurRad="38100" dist="38100" dir="2700000" algn="tl">
                    <a:srgbClr val="000000">
                      <a:alpha val="43137"/>
                    </a:srgbClr>
                  </a:outerShdw>
                </a:effectLst>
                <a:latin typeface="Comic Sans MS" pitchFamily="66" charset="0"/>
              </a:rPr>
              <a:t>Ricordati che su internet si scrive ad </a:t>
            </a:r>
            <a:r>
              <a:rPr lang="it-IT" b="1" dirty="0" smtClean="0">
                <a:effectLst>
                  <a:outerShdw blurRad="38100" dist="38100" dir="2700000" algn="tl">
                    <a:srgbClr val="000000">
                      <a:alpha val="43137"/>
                    </a:srgbClr>
                  </a:outerShdw>
                </a:effectLst>
                <a:latin typeface="Comic Sans MS" pitchFamily="66" charset="0"/>
              </a:rPr>
              <a:t>inchiostro INDELEBILE, </a:t>
            </a:r>
            <a:r>
              <a:rPr lang="it-IT" b="1" dirty="0">
                <a:effectLst>
                  <a:outerShdw blurRad="38100" dist="38100" dir="2700000" algn="tl">
                    <a:srgbClr val="000000">
                      <a:alpha val="43137"/>
                    </a:srgbClr>
                  </a:outerShdw>
                </a:effectLst>
                <a:latin typeface="Comic Sans MS" pitchFamily="66" charset="0"/>
              </a:rPr>
              <a:t>non a matita!!!</a:t>
            </a:r>
          </a:p>
        </p:txBody>
      </p:sp>
      <p:sp>
        <p:nvSpPr>
          <p:cNvPr id="11"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12" name="Picture 2"/>
          <p:cNvPicPr>
            <a:picLocks noChangeArrowheads="1"/>
          </p:cNvPicPr>
          <p:nvPr/>
        </p:nvPicPr>
        <p:blipFill>
          <a:blip r:embed="rId4"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67744" y="548680"/>
            <a:ext cx="4764088" cy="504825"/>
          </a:xfrm>
        </p:spPr>
        <p:txBody>
          <a:bodyPr rtlCol="0">
            <a:normAutofit fontScale="90000"/>
          </a:bodyPr>
          <a:lstStyle/>
          <a:p>
            <a:pPr algn="ctr" eaLnBrk="1" fontAlgn="auto" hangingPunct="1">
              <a:spcAft>
                <a:spcPts val="0"/>
              </a:spcAft>
              <a:defRPr/>
            </a:pPr>
            <a:r>
              <a:rPr lang="it-IT" sz="4000" b="1" dirty="0" smtClean="0">
                <a:solidFill>
                  <a:srgbClr val="FF0000"/>
                </a:solidFill>
                <a:latin typeface="Comic Sans MS" pitchFamily="66" charset="0"/>
              </a:rPr>
              <a:t>Cos’è il Bullismo?</a:t>
            </a:r>
            <a:endParaRPr lang="it-IT" sz="4000" dirty="0" smtClean="0">
              <a:solidFill>
                <a:srgbClr val="FF0000"/>
              </a:solidFill>
              <a:latin typeface="Comic Sans MS" pitchFamily="66" charset="0"/>
            </a:endParaRPr>
          </a:p>
        </p:txBody>
      </p:sp>
      <p:sp>
        <p:nvSpPr>
          <p:cNvPr id="73731" name="Text Box 5"/>
          <p:cNvSpPr txBox="1">
            <a:spLocks noChangeArrowheads="1"/>
          </p:cNvSpPr>
          <p:nvPr/>
        </p:nvSpPr>
        <p:spPr bwMode="auto">
          <a:xfrm>
            <a:off x="0" y="4797425"/>
            <a:ext cx="8820150" cy="1938338"/>
          </a:xfrm>
          <a:prstGeom prst="rect">
            <a:avLst/>
          </a:prstGeom>
          <a:noFill/>
          <a:ln w="9525">
            <a:noFill/>
            <a:miter lim="800000"/>
            <a:headEnd/>
            <a:tailEnd/>
          </a:ln>
        </p:spPr>
        <p:txBody>
          <a:bodyPr>
            <a:spAutoFit/>
          </a:bodyPr>
          <a:lstStyle/>
          <a:p>
            <a:pPr algn="ctr">
              <a:defRPr/>
            </a:pPr>
            <a:r>
              <a:rPr lang="it-IT" sz="2400" b="1" dirty="0">
                <a:solidFill>
                  <a:schemeClr val="accent1">
                    <a:lumMod val="75000"/>
                  </a:schemeClr>
                </a:solidFill>
                <a:latin typeface="Comic Sans MS" pitchFamily="66" charset="0"/>
              </a:rPr>
              <a:t>Spazi del bullo : la scuola,la classe, i bagni,i ritrovi, </a:t>
            </a:r>
          </a:p>
          <a:p>
            <a:pPr algn="ctr">
              <a:defRPr/>
            </a:pPr>
            <a:r>
              <a:rPr lang="it-IT" sz="2400" b="1" dirty="0">
                <a:solidFill>
                  <a:schemeClr val="accent1">
                    <a:lumMod val="75000"/>
                  </a:schemeClr>
                </a:solidFill>
                <a:latin typeface="Comic Sans MS" pitchFamily="66" charset="0"/>
              </a:rPr>
              <a:t>il percorso scuola/casa</a:t>
            </a:r>
            <a:r>
              <a:rPr lang="it-IT" altLang="ja-JP" sz="2400" b="1" dirty="0">
                <a:solidFill>
                  <a:schemeClr val="accent1">
                    <a:lumMod val="75000"/>
                  </a:schemeClr>
                </a:solidFill>
                <a:latin typeface="Comic Sans MS" pitchFamily="66" charset="0"/>
              </a:rPr>
              <a:t> </a:t>
            </a:r>
          </a:p>
          <a:p>
            <a:pPr algn="ctr">
              <a:defRPr/>
            </a:pPr>
            <a:endParaRPr lang="it-IT" sz="2400" b="1" dirty="0">
              <a:solidFill>
                <a:schemeClr val="accent1">
                  <a:lumMod val="75000"/>
                </a:schemeClr>
              </a:solidFill>
              <a:latin typeface="Comic Sans MS" pitchFamily="66" charset="0"/>
            </a:endParaRPr>
          </a:p>
          <a:p>
            <a:pPr algn="ctr">
              <a:defRPr/>
            </a:pPr>
            <a:r>
              <a:rPr lang="it-IT" sz="2400" b="1" dirty="0">
                <a:solidFill>
                  <a:schemeClr val="accent1">
                    <a:lumMod val="75000"/>
                  </a:schemeClr>
                </a:solidFill>
                <a:latin typeface="Comic Sans MS" pitchFamily="66" charset="0"/>
              </a:rPr>
              <a:t>Modalità : commenti dispregiativi, offensivi,aggressioni</a:t>
            </a:r>
          </a:p>
          <a:p>
            <a:pPr algn="ctr">
              <a:defRPr/>
            </a:pPr>
            <a:r>
              <a:rPr lang="it-IT" sz="2400" b="1" dirty="0">
                <a:solidFill>
                  <a:schemeClr val="accent1">
                    <a:lumMod val="75000"/>
                  </a:schemeClr>
                </a:solidFill>
                <a:latin typeface="Comic Sans MS" pitchFamily="66" charset="0"/>
              </a:rPr>
              <a:t>violenze, furti davanti a </a:t>
            </a:r>
            <a:r>
              <a:rPr lang="it-IT" sz="2400" b="1" i="1" dirty="0">
                <a:solidFill>
                  <a:schemeClr val="accent1">
                    <a:lumMod val="75000"/>
                  </a:schemeClr>
                </a:solidFill>
                <a:latin typeface="Comic Sans MS" pitchFamily="66" charset="0"/>
              </a:rPr>
              <a:t>complici</a:t>
            </a:r>
            <a:r>
              <a:rPr lang="it-IT" sz="2400" b="1" dirty="0">
                <a:solidFill>
                  <a:schemeClr val="accent1">
                    <a:lumMod val="75000"/>
                  </a:schemeClr>
                </a:solidFill>
                <a:latin typeface="Comic Sans MS" pitchFamily="66" charset="0"/>
              </a:rPr>
              <a:t> o </a:t>
            </a:r>
            <a:r>
              <a:rPr lang="it-IT" sz="2400" b="1" i="1" dirty="0">
                <a:solidFill>
                  <a:schemeClr val="accent1">
                    <a:lumMod val="75000"/>
                  </a:schemeClr>
                </a:solidFill>
                <a:latin typeface="Comic Sans MS" pitchFamily="66" charset="0"/>
              </a:rPr>
              <a:t>spettatori</a:t>
            </a:r>
          </a:p>
        </p:txBody>
      </p:sp>
      <p:sp>
        <p:nvSpPr>
          <p:cNvPr id="73736" name="Rettangolo 11"/>
          <p:cNvSpPr>
            <a:spLocks noChangeArrowheads="1"/>
          </p:cNvSpPr>
          <p:nvPr/>
        </p:nvSpPr>
        <p:spPr bwMode="auto">
          <a:xfrm>
            <a:off x="1979712" y="1556792"/>
            <a:ext cx="6840859" cy="3046988"/>
          </a:xfrm>
          <a:prstGeom prst="rect">
            <a:avLst/>
          </a:prstGeom>
          <a:noFill/>
          <a:ln w="9525">
            <a:noFill/>
            <a:miter lim="800000"/>
            <a:headEnd/>
            <a:tailEnd/>
          </a:ln>
        </p:spPr>
        <p:txBody>
          <a:bodyPr wrap="square">
            <a:spAutoFit/>
          </a:bodyPr>
          <a:lstStyle/>
          <a:p>
            <a:pPr algn="r">
              <a:defRPr/>
            </a:pPr>
            <a:r>
              <a:rPr lang="it-IT" sz="2400" b="1" dirty="0">
                <a:solidFill>
                  <a:schemeClr val="accent1">
                    <a:lumMod val="75000"/>
                  </a:schemeClr>
                </a:solidFill>
                <a:latin typeface="Comic Sans MS" pitchFamily="66" charset="0"/>
              </a:rPr>
              <a:t>Un comportamento </a:t>
            </a:r>
            <a:endParaRPr lang="it-IT" sz="2400" b="1" dirty="0" smtClean="0">
              <a:solidFill>
                <a:schemeClr val="accent1">
                  <a:lumMod val="75000"/>
                </a:schemeClr>
              </a:solidFill>
              <a:latin typeface="Comic Sans MS" pitchFamily="66" charset="0"/>
            </a:endParaRPr>
          </a:p>
          <a:p>
            <a:pPr algn="r">
              <a:defRPr/>
            </a:pPr>
            <a:r>
              <a:rPr lang="it-IT" sz="2400" b="1" dirty="0" smtClean="0">
                <a:solidFill>
                  <a:schemeClr val="accent1">
                    <a:lumMod val="75000"/>
                  </a:schemeClr>
                </a:solidFill>
                <a:latin typeface="Comic Sans MS" pitchFamily="66" charset="0"/>
              </a:rPr>
              <a:t>di prevaricazione;  </a:t>
            </a:r>
            <a:endParaRPr lang="it-IT" sz="2400" b="1" dirty="0">
              <a:solidFill>
                <a:schemeClr val="accent1">
                  <a:lumMod val="75000"/>
                </a:schemeClr>
              </a:solidFill>
              <a:latin typeface="Comic Sans MS" pitchFamily="66" charset="0"/>
            </a:endParaRPr>
          </a:p>
          <a:p>
            <a:pPr algn="r">
              <a:defRPr/>
            </a:pPr>
            <a:r>
              <a:rPr lang="it-IT" sz="2400" b="1" dirty="0">
                <a:solidFill>
                  <a:schemeClr val="accent1">
                    <a:lumMod val="75000"/>
                  </a:schemeClr>
                </a:solidFill>
                <a:latin typeface="Comic Sans MS" pitchFamily="66" charset="0"/>
              </a:rPr>
              <a:t>Intenzionale;</a:t>
            </a:r>
          </a:p>
          <a:p>
            <a:pPr algn="r">
              <a:defRPr/>
            </a:pPr>
            <a:r>
              <a:rPr lang="it-IT" sz="2400" b="1" dirty="0">
                <a:solidFill>
                  <a:schemeClr val="accent1">
                    <a:lumMod val="75000"/>
                  </a:schemeClr>
                </a:solidFill>
                <a:latin typeface="Comic Sans MS" pitchFamily="66" charset="0"/>
              </a:rPr>
              <a:t>Reiterato nel tempo;</a:t>
            </a:r>
          </a:p>
          <a:p>
            <a:pPr algn="r">
              <a:defRPr/>
            </a:pPr>
            <a:r>
              <a:rPr lang="it-IT" sz="2400" b="1" dirty="0">
                <a:solidFill>
                  <a:schemeClr val="accent1">
                    <a:lumMod val="75000"/>
                  </a:schemeClr>
                </a:solidFill>
                <a:latin typeface="Comic Sans MS" pitchFamily="66" charset="0"/>
              </a:rPr>
              <a:t>Persistente:</a:t>
            </a:r>
          </a:p>
          <a:p>
            <a:pPr algn="r">
              <a:defRPr/>
            </a:pPr>
            <a:r>
              <a:rPr lang="it-IT" sz="2400" b="1" dirty="0">
                <a:solidFill>
                  <a:schemeClr val="accent1">
                    <a:lumMod val="75000"/>
                  </a:schemeClr>
                </a:solidFill>
                <a:latin typeface="Comic Sans MS" pitchFamily="66" charset="0"/>
              </a:rPr>
              <a:t>il dominante (bullo) </a:t>
            </a:r>
          </a:p>
          <a:p>
            <a:pPr algn="r">
              <a:defRPr/>
            </a:pPr>
            <a:r>
              <a:rPr lang="it-IT" sz="2400" b="1" dirty="0">
                <a:solidFill>
                  <a:schemeClr val="accent1">
                    <a:lumMod val="75000"/>
                  </a:schemeClr>
                </a:solidFill>
                <a:latin typeface="Comic Sans MS" pitchFamily="66" charset="0"/>
              </a:rPr>
              <a:t>contro il debole e incapace</a:t>
            </a:r>
          </a:p>
          <a:p>
            <a:pPr algn="r">
              <a:defRPr/>
            </a:pPr>
            <a:r>
              <a:rPr lang="it-IT" sz="2400" b="1" dirty="0">
                <a:solidFill>
                  <a:schemeClr val="accent1">
                    <a:lumMod val="75000"/>
                  </a:schemeClr>
                </a:solidFill>
                <a:latin typeface="Comic Sans MS" pitchFamily="66" charset="0"/>
              </a:rPr>
              <a:t> di difendersi (vittima).</a:t>
            </a:r>
          </a:p>
        </p:txBody>
      </p:sp>
      <p:pic>
        <p:nvPicPr>
          <p:cNvPr id="81925" name="Picture 8" descr="http://www.ansa.it/webimages/foto_large/2011/2/17/217538e7a030cb8fc5712d3f50fe4fe5.jpg"/>
          <p:cNvPicPr>
            <a:picLocks noChangeAspect="1" noChangeArrowheads="1"/>
          </p:cNvPicPr>
          <p:nvPr/>
        </p:nvPicPr>
        <p:blipFill>
          <a:blip r:embed="rId3" cstate="print"/>
          <a:srcRect/>
          <a:stretch>
            <a:fillRect/>
          </a:stretch>
        </p:blipFill>
        <p:spPr bwMode="auto">
          <a:xfrm>
            <a:off x="395536" y="1772816"/>
            <a:ext cx="4149725" cy="2760662"/>
          </a:xfrm>
          <a:prstGeom prst="rect">
            <a:avLst/>
          </a:prstGeom>
          <a:noFill/>
          <a:ln w="9525">
            <a:noFill/>
            <a:miter lim="800000"/>
            <a:headEnd/>
            <a:tailEnd/>
          </a:ln>
        </p:spPr>
      </p:pic>
      <p:sp>
        <p:nvSpPr>
          <p:cNvPr id="8"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9" name="Picture 2"/>
          <p:cNvPicPr>
            <a:picLocks noChangeArrowheads="1"/>
          </p:cNvPicPr>
          <p:nvPr/>
        </p:nvPicPr>
        <p:blipFill>
          <a:blip r:embed="rId4"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9E199267-E28E-4FFA-9808-B917FCB2AE52}" type="slidenum">
              <a:rPr lang="it-IT" smtClean="0"/>
              <a:pPr>
                <a:defRPr/>
              </a:pPr>
              <a:t>20</a:t>
            </a:fld>
            <a:endParaRPr lang="it-IT"/>
          </a:p>
        </p:txBody>
      </p:sp>
      <p:sp>
        <p:nvSpPr>
          <p:cNvPr id="4" name="Fumetto 4 3"/>
          <p:cNvSpPr/>
          <p:nvPr/>
        </p:nvSpPr>
        <p:spPr>
          <a:xfrm>
            <a:off x="179388" y="1928803"/>
            <a:ext cx="4897437" cy="2579698"/>
          </a:xfrm>
          <a:prstGeom prst="cloudCallout">
            <a:avLst>
              <a:gd name="adj1" fmla="val 101370"/>
              <a:gd name="adj2" fmla="val 55928"/>
            </a:avLst>
          </a:prstGeom>
          <a:solidFill>
            <a:schemeClr val="bg1"/>
          </a:solidFill>
          <a:ln>
            <a:solidFill>
              <a:schemeClr val="tx1">
                <a:lumMod val="75000"/>
                <a:lumOff val="25000"/>
              </a:schemeClr>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rgbClr val="FF0000"/>
                </a:solidFill>
                <a:latin typeface="Comic Sans MS" pitchFamily="66" charset="0"/>
                <a:ea typeface="Tahoma" pitchFamily="34" charset="0"/>
                <a:cs typeface="Tahoma" pitchFamily="34" charset="0"/>
              </a:rPr>
              <a:t>(</a:t>
            </a:r>
            <a:r>
              <a:rPr lang="it-IT" b="1" i="1" dirty="0">
                <a:solidFill>
                  <a:srgbClr val="FF0000"/>
                </a:solidFill>
                <a:latin typeface="Comic Sans MS" pitchFamily="66" charset="0"/>
                <a:ea typeface="Tahoma" pitchFamily="34" charset="0"/>
                <a:cs typeface="Tahoma" pitchFamily="34" charset="0"/>
              </a:rPr>
              <a:t>Prima di postare la “foto ridicola” di un amico</a:t>
            </a:r>
            <a:r>
              <a:rPr lang="it-IT" b="1" dirty="0">
                <a:solidFill>
                  <a:srgbClr val="FF0000"/>
                </a:solidFill>
                <a:latin typeface="Comic Sans MS" pitchFamily="66" charset="0"/>
                <a:ea typeface="Tahoma" pitchFamily="34" charset="0"/>
                <a:cs typeface="Tahoma" pitchFamily="34" charset="0"/>
              </a:rPr>
              <a:t>)…</a:t>
            </a:r>
          </a:p>
          <a:p>
            <a:pPr algn="ctr">
              <a:defRPr/>
            </a:pPr>
            <a:r>
              <a:rPr lang="it-IT" b="1" dirty="0">
                <a:solidFill>
                  <a:srgbClr val="FF0000"/>
                </a:solidFill>
                <a:latin typeface="Comic Sans MS" pitchFamily="66" charset="0"/>
                <a:ea typeface="Tahoma" pitchFamily="34" charset="0"/>
                <a:cs typeface="Tahoma" pitchFamily="34" charset="0"/>
              </a:rPr>
              <a:t>Mi farebbe piacere trovarmi nella stessa situazione?</a:t>
            </a:r>
            <a:endParaRPr lang="it-IT" sz="2800" b="1" dirty="0">
              <a:solidFill>
                <a:srgbClr val="FF0000"/>
              </a:solidFill>
              <a:latin typeface="Comic Sans MS" pitchFamily="66" charset="0"/>
              <a:ea typeface="Tahoma" pitchFamily="34" charset="0"/>
              <a:cs typeface="Tahoma" pitchFamily="34" charset="0"/>
            </a:endParaRPr>
          </a:p>
        </p:txBody>
      </p:sp>
      <p:sp>
        <p:nvSpPr>
          <p:cNvPr id="5" name="Fumetto 4 4"/>
          <p:cNvSpPr/>
          <p:nvPr/>
        </p:nvSpPr>
        <p:spPr>
          <a:xfrm>
            <a:off x="4140200" y="1268413"/>
            <a:ext cx="4897438" cy="2232025"/>
          </a:xfrm>
          <a:prstGeom prst="cloudCallout">
            <a:avLst>
              <a:gd name="adj1" fmla="val 21887"/>
              <a:gd name="adj2" fmla="val 103015"/>
            </a:avLst>
          </a:prstGeom>
          <a:solidFill>
            <a:schemeClr val="bg1"/>
          </a:solidFill>
          <a:ln>
            <a:solidFill>
              <a:schemeClr val="tx1">
                <a:lumMod val="75000"/>
                <a:lumOff val="25000"/>
              </a:schemeClr>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a:defRPr/>
            </a:pPr>
            <a:endParaRPr lang="it-IT" dirty="0">
              <a:solidFill>
                <a:srgbClr val="FF0000"/>
              </a:solidFill>
              <a:latin typeface="Comic Sans MS" pitchFamily="66" charset="0"/>
            </a:endParaRPr>
          </a:p>
          <a:p>
            <a:pPr algn="ctr">
              <a:defRPr/>
            </a:pPr>
            <a:r>
              <a:rPr lang="it-IT" b="1" dirty="0">
                <a:solidFill>
                  <a:srgbClr val="FF0000"/>
                </a:solidFill>
                <a:latin typeface="Comic Sans MS" pitchFamily="66" charset="0"/>
                <a:ea typeface="Tahoma" pitchFamily="34" charset="0"/>
                <a:cs typeface="Tahoma" pitchFamily="34" charset="0"/>
              </a:rPr>
              <a:t>I membri dei gruppi ai quali sono iscritto possono leggere</a:t>
            </a:r>
          </a:p>
          <a:p>
            <a:pPr algn="ctr">
              <a:defRPr/>
            </a:pPr>
            <a:r>
              <a:rPr lang="it-IT" b="1" dirty="0">
                <a:solidFill>
                  <a:srgbClr val="FF0000"/>
                </a:solidFill>
                <a:latin typeface="Comic Sans MS" pitchFamily="66" charset="0"/>
                <a:ea typeface="Tahoma" pitchFamily="34" charset="0"/>
                <a:cs typeface="Tahoma" pitchFamily="34" charset="0"/>
              </a:rPr>
              <a:t>le mie informazioni personali?</a:t>
            </a:r>
          </a:p>
          <a:p>
            <a:pPr algn="ctr">
              <a:defRPr/>
            </a:pPr>
            <a:endParaRPr lang="it-IT" dirty="0">
              <a:solidFill>
                <a:srgbClr val="FF0000"/>
              </a:solidFill>
              <a:latin typeface="Comic Sans MS" pitchFamily="66" charset="0"/>
            </a:endParaRPr>
          </a:p>
        </p:txBody>
      </p:sp>
      <p:pic>
        <p:nvPicPr>
          <p:cNvPr id="105481" name="Picture 11" descr="C:\Documents and Settings\alberto\Impostazioni locali\Temporary Internet Files\Content.IE5\XQ6XGCVA\MC900344953[1].wmf"/>
          <p:cNvPicPr>
            <a:picLocks noChangeAspect="1" noChangeArrowheads="1"/>
          </p:cNvPicPr>
          <p:nvPr/>
        </p:nvPicPr>
        <p:blipFill>
          <a:blip r:embed="rId2" cstate="print"/>
          <a:srcRect/>
          <a:stretch>
            <a:fillRect/>
          </a:stretch>
        </p:blipFill>
        <p:spPr bwMode="auto">
          <a:xfrm>
            <a:off x="6937375" y="4846638"/>
            <a:ext cx="1349375" cy="1511300"/>
          </a:xfrm>
          <a:prstGeom prst="rect">
            <a:avLst/>
          </a:prstGeom>
          <a:noFill/>
          <a:ln w="9525">
            <a:noFill/>
            <a:miter lim="800000"/>
            <a:headEnd/>
            <a:tailEnd/>
          </a:ln>
        </p:spPr>
      </p:pic>
      <p:sp>
        <p:nvSpPr>
          <p:cNvPr id="7" name="Fumetto 4 6"/>
          <p:cNvSpPr/>
          <p:nvPr/>
        </p:nvSpPr>
        <p:spPr>
          <a:xfrm>
            <a:off x="2071670" y="4429132"/>
            <a:ext cx="4321175" cy="2016125"/>
          </a:xfrm>
          <a:prstGeom prst="cloudCallout">
            <a:avLst>
              <a:gd name="adj1" fmla="val 77831"/>
              <a:gd name="adj2" fmla="val -37465"/>
            </a:avLst>
          </a:prstGeom>
          <a:solidFill>
            <a:schemeClr val="bg1"/>
          </a:solidFill>
          <a:ln>
            <a:solidFill>
              <a:schemeClr val="tx1">
                <a:lumMod val="75000"/>
                <a:lumOff val="25000"/>
              </a:schemeClr>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b="1" dirty="0">
                <a:solidFill>
                  <a:srgbClr val="FF0000"/>
                </a:solidFill>
                <a:latin typeface="Comic Sans MS" pitchFamily="66" charset="0"/>
                <a:ea typeface="Tahoma" pitchFamily="34" charset="0"/>
                <a:cs typeface="Tahoma" pitchFamily="34" charset="0"/>
              </a:rPr>
              <a:t>Sono sicuro che mostrerei quella” foto anche al mio nuovo ragazzo/a?</a:t>
            </a:r>
          </a:p>
        </p:txBody>
      </p:sp>
      <p:sp>
        <p:nvSpPr>
          <p:cNvPr id="9" name="Rettangolo 8"/>
          <p:cNvSpPr/>
          <p:nvPr/>
        </p:nvSpPr>
        <p:spPr>
          <a:xfrm>
            <a:off x="1432296" y="428605"/>
            <a:ext cx="6526147" cy="646331"/>
          </a:xfrm>
          <a:prstGeom prst="rect">
            <a:avLst/>
          </a:prstGeom>
          <a:noFill/>
          <a:effec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t-IT" sz="3600" b="1" dirty="0">
                <a:solidFill>
                  <a:schemeClr val="accent1">
                    <a:lumMod val="75000"/>
                  </a:schemeClr>
                </a:solidFill>
                <a:latin typeface="Comic Sans MS" pitchFamily="66" charset="0"/>
              </a:rPr>
              <a:t>TI SEI MAI CHIESTO </a:t>
            </a:r>
            <a:r>
              <a:rPr lang="it-IT" sz="3600" b="1" dirty="0" err="1">
                <a:solidFill>
                  <a:schemeClr val="accent1">
                    <a:lumMod val="75000"/>
                  </a:schemeClr>
                </a:solidFill>
                <a:latin typeface="Comic Sans MS" pitchFamily="66" charset="0"/>
              </a:rPr>
              <a:t>SE…</a:t>
            </a:r>
            <a:endParaRPr lang="it-IT" sz="3600" b="1" dirty="0">
              <a:solidFill>
                <a:schemeClr val="accent1">
                  <a:lumMod val="75000"/>
                </a:schemeClr>
              </a:solidFill>
              <a:latin typeface="Comic Sans MS" pitchFamily="66" charset="0"/>
            </a:endParaRPr>
          </a:p>
        </p:txBody>
      </p:sp>
      <p:sp>
        <p:nvSpPr>
          <p:cNvPr id="10"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11" name="Picture 2"/>
          <p:cNvPicPr>
            <a:picLocks noChangeArrowheads="1"/>
          </p:cNvPicPr>
          <p:nvPr/>
        </p:nvPicPr>
        <p:blipFill>
          <a:blip r:embed="rId3"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umetto 1 15"/>
          <p:cNvSpPr/>
          <p:nvPr/>
        </p:nvSpPr>
        <p:spPr>
          <a:xfrm>
            <a:off x="4714875" y="4214813"/>
            <a:ext cx="4071938" cy="2214562"/>
          </a:xfrm>
          <a:prstGeom prst="wedgeRectCallout">
            <a:avLst>
              <a:gd name="adj1" fmla="val -37382"/>
              <a:gd name="adj2" fmla="val -652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5" name="Fumetto 1 14"/>
          <p:cNvSpPr/>
          <p:nvPr/>
        </p:nvSpPr>
        <p:spPr>
          <a:xfrm>
            <a:off x="428625" y="4214813"/>
            <a:ext cx="4214813" cy="2214562"/>
          </a:xfrm>
          <a:prstGeom prst="wedgeRectCallout">
            <a:avLst>
              <a:gd name="adj1" fmla="val 41214"/>
              <a:gd name="adj2" fmla="val -6851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4" name="Fumetto 1 13"/>
          <p:cNvSpPr/>
          <p:nvPr/>
        </p:nvSpPr>
        <p:spPr>
          <a:xfrm>
            <a:off x="4714875" y="428625"/>
            <a:ext cx="4071938" cy="2428875"/>
          </a:xfrm>
          <a:prstGeom prst="wedgeRectCallout">
            <a:avLst>
              <a:gd name="adj1" fmla="val -40145"/>
              <a:gd name="adj2" fmla="val 6400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Fumetto 1 12"/>
          <p:cNvSpPr/>
          <p:nvPr/>
        </p:nvSpPr>
        <p:spPr>
          <a:xfrm>
            <a:off x="428625" y="428625"/>
            <a:ext cx="4214813" cy="2428875"/>
          </a:xfrm>
          <a:prstGeom prst="wedgeRectCallout">
            <a:avLst>
              <a:gd name="adj1" fmla="val 41214"/>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Rectangle 1"/>
          <p:cNvSpPr>
            <a:spLocks noChangeArrowheads="1"/>
          </p:cNvSpPr>
          <p:nvPr/>
        </p:nvSpPr>
        <p:spPr bwMode="auto">
          <a:xfrm>
            <a:off x="500063" y="500063"/>
            <a:ext cx="3929062" cy="2246312"/>
          </a:xfrm>
          <a:prstGeom prst="rect">
            <a:avLst/>
          </a:prstGeom>
          <a:noFill/>
          <a:ln w="9525">
            <a:noFill/>
            <a:miter lim="800000"/>
            <a:headEnd/>
            <a:tailEnd/>
          </a:ln>
        </p:spPr>
        <p:txBody>
          <a:bodyPr anchor="ctr">
            <a:spAutoFit/>
          </a:bodyPr>
          <a:lstStyle/>
          <a:p>
            <a:pPr algn="just" eaLnBrk="0" hangingPunct="0"/>
            <a:r>
              <a:rPr lang="it-IT" b="1">
                <a:solidFill>
                  <a:schemeClr val="bg1"/>
                </a:solidFill>
                <a:latin typeface="Comic Sans MS" pitchFamily="66" charset="0"/>
                <a:cs typeface="Arial" pitchFamily="34" charset="0"/>
              </a:rPr>
              <a:t>Pensa bene prima  di pubblicare tuoi dati personali (</a:t>
            </a:r>
            <a:r>
              <a:rPr lang="it-IT" b="1" i="1">
                <a:solidFill>
                  <a:schemeClr val="bg1"/>
                </a:solidFill>
                <a:latin typeface="Comic Sans MS" pitchFamily="66" charset="0"/>
                <a:cs typeface="Arial" pitchFamily="34" charset="0"/>
              </a:rPr>
              <a:t>soprattutto nome, indirizzo, numero di telefono</a:t>
            </a:r>
            <a:r>
              <a:rPr lang="it-IT" b="1">
                <a:solidFill>
                  <a:schemeClr val="bg1"/>
                </a:solidFill>
                <a:latin typeface="Comic Sans MS" pitchFamily="66" charset="0"/>
                <a:cs typeface="Arial" pitchFamily="34" charset="0"/>
              </a:rPr>
              <a:t>) in un profilo-utente, o di accettare con disinvoltura le proposte</a:t>
            </a:r>
            <a:r>
              <a:rPr lang="it-IT" sz="1600" b="1">
                <a:solidFill>
                  <a:schemeClr val="bg1"/>
                </a:solidFill>
                <a:latin typeface="Comic Sans MS" pitchFamily="66" charset="0"/>
                <a:cs typeface="Arial" pitchFamily="34" charset="0"/>
              </a:rPr>
              <a:t> </a:t>
            </a:r>
            <a:r>
              <a:rPr lang="it-IT" b="1">
                <a:solidFill>
                  <a:schemeClr val="bg1"/>
                </a:solidFill>
                <a:latin typeface="Comic Sans MS" pitchFamily="66" charset="0"/>
                <a:cs typeface="Arial" pitchFamily="34" charset="0"/>
              </a:rPr>
              <a:t>di</a:t>
            </a:r>
            <a:r>
              <a:rPr lang="it-IT" sz="1600" b="1">
                <a:solidFill>
                  <a:schemeClr val="bg1"/>
                </a:solidFill>
                <a:latin typeface="Comic Sans MS" pitchFamily="66" charset="0"/>
                <a:cs typeface="Arial" pitchFamily="34" charset="0"/>
              </a:rPr>
              <a:t> </a:t>
            </a:r>
            <a:r>
              <a:rPr lang="it-IT" b="1">
                <a:solidFill>
                  <a:schemeClr val="bg1"/>
                </a:solidFill>
                <a:latin typeface="Comic Sans MS" pitchFamily="66" charset="0"/>
                <a:cs typeface="Arial" pitchFamily="34" charset="0"/>
              </a:rPr>
              <a:t>amicizia.</a:t>
            </a:r>
            <a:endParaRPr lang="it-IT" sz="1600" b="1">
              <a:solidFill>
                <a:schemeClr val="bg1"/>
              </a:solidFill>
              <a:latin typeface="Comic Sans MS" pitchFamily="66" charset="0"/>
              <a:cs typeface="Arial" pitchFamily="34" charset="0"/>
            </a:endParaRPr>
          </a:p>
        </p:txBody>
      </p:sp>
      <p:sp>
        <p:nvSpPr>
          <p:cNvPr id="8" name="Text Box 5"/>
          <p:cNvSpPr txBox="1">
            <a:spLocks noChangeArrowheads="1"/>
          </p:cNvSpPr>
          <p:nvPr/>
        </p:nvSpPr>
        <p:spPr bwMode="auto">
          <a:xfrm>
            <a:off x="6372225" y="4171950"/>
            <a:ext cx="184150" cy="519113"/>
          </a:xfrm>
          <a:prstGeom prst="rect">
            <a:avLst/>
          </a:prstGeom>
          <a:noFill/>
          <a:ln w="9525">
            <a:noFill/>
            <a:miter lim="800000"/>
            <a:headEnd/>
            <a:tailEnd/>
          </a:ln>
          <a:effectLst/>
        </p:spPr>
        <p:txBody>
          <a:bodyPr wrap="none">
            <a:spAutoFit/>
          </a:bodyPr>
          <a:lstStyle/>
          <a:p>
            <a:pPr>
              <a:defRPr/>
            </a:pPr>
            <a:endParaRPr lang="it-IT" sz="2800" b="1" i="1">
              <a:solidFill>
                <a:srgbClr val="3333FF"/>
              </a:solidFill>
              <a:effectLst>
                <a:outerShdw blurRad="38100" dist="38100" dir="2700000" algn="tl">
                  <a:srgbClr val="C0C0C0"/>
                </a:outerShdw>
              </a:effectLst>
              <a:latin typeface="Times New Roman" pitchFamily="18" charset="0"/>
            </a:endParaRPr>
          </a:p>
        </p:txBody>
      </p:sp>
      <p:sp>
        <p:nvSpPr>
          <p:cNvPr id="10" name="Rectangle 1"/>
          <p:cNvSpPr>
            <a:spLocks noChangeArrowheads="1"/>
          </p:cNvSpPr>
          <p:nvPr/>
        </p:nvSpPr>
        <p:spPr bwMode="auto">
          <a:xfrm>
            <a:off x="4929188" y="642938"/>
            <a:ext cx="3671887" cy="1631950"/>
          </a:xfrm>
          <a:prstGeom prst="rect">
            <a:avLst/>
          </a:prstGeom>
          <a:noFill/>
          <a:ln w="9525">
            <a:noFill/>
            <a:miter lim="800000"/>
            <a:headEnd/>
            <a:tailEnd/>
          </a:ln>
        </p:spPr>
        <p:txBody>
          <a:bodyPr anchor="ctr">
            <a:spAutoFit/>
          </a:bodyPr>
          <a:lstStyle/>
          <a:p>
            <a:pPr algn="just" eaLnBrk="0" hangingPunct="0"/>
            <a:r>
              <a:rPr lang="it-IT" b="1">
                <a:solidFill>
                  <a:schemeClr val="bg1"/>
                </a:solidFill>
                <a:latin typeface="Comic Sans MS" pitchFamily="66" charset="0"/>
                <a:cs typeface="Arial" pitchFamily="34" charset="0"/>
              </a:rPr>
              <a:t>Ricorda che su internet immagini e informazioni possono riemergere (complici i motori di ricerca) a distanza di anni.</a:t>
            </a:r>
          </a:p>
        </p:txBody>
      </p:sp>
      <p:sp>
        <p:nvSpPr>
          <p:cNvPr id="11" name="Rectangle 1"/>
          <p:cNvSpPr>
            <a:spLocks noChangeArrowheads="1"/>
          </p:cNvSpPr>
          <p:nvPr/>
        </p:nvSpPr>
        <p:spPr bwMode="auto">
          <a:xfrm>
            <a:off x="357188" y="4357688"/>
            <a:ext cx="4248150" cy="1938337"/>
          </a:xfrm>
          <a:prstGeom prst="rect">
            <a:avLst/>
          </a:prstGeom>
          <a:noFill/>
          <a:ln w="9525">
            <a:noFill/>
            <a:miter lim="800000"/>
            <a:headEnd/>
            <a:tailEnd/>
          </a:ln>
        </p:spPr>
        <p:txBody>
          <a:bodyPr anchor="ctr">
            <a:spAutoFit/>
          </a:bodyPr>
          <a:lstStyle/>
          <a:p>
            <a:pPr algn="just" eaLnBrk="0" hangingPunct="0"/>
            <a:r>
              <a:rPr lang="it-IT" b="1">
                <a:solidFill>
                  <a:schemeClr val="bg1"/>
                </a:solidFill>
                <a:latin typeface="Comic Sans MS" pitchFamily="66" charset="0"/>
                <a:cs typeface="Arial" pitchFamily="34" charset="0"/>
              </a:rPr>
              <a:t>Astieniti dal pubblicare</a:t>
            </a:r>
          </a:p>
          <a:p>
            <a:pPr algn="just" eaLnBrk="0" hangingPunct="0"/>
            <a:r>
              <a:rPr lang="it-IT" b="1">
                <a:solidFill>
                  <a:schemeClr val="bg1"/>
                </a:solidFill>
                <a:latin typeface="Comic Sans MS" pitchFamily="66" charset="0"/>
                <a:cs typeface="Arial" pitchFamily="34" charset="0"/>
              </a:rPr>
              <a:t>informazioni personali</a:t>
            </a:r>
          </a:p>
          <a:p>
            <a:pPr algn="just" eaLnBrk="0" hangingPunct="0"/>
            <a:r>
              <a:rPr lang="it-IT" b="1">
                <a:solidFill>
                  <a:schemeClr val="bg1"/>
                </a:solidFill>
                <a:latin typeface="Comic Sans MS" pitchFamily="66" charset="0"/>
                <a:cs typeface="Arial" pitchFamily="34" charset="0"/>
              </a:rPr>
              <a:t>e foto relative ad altri</a:t>
            </a:r>
          </a:p>
          <a:p>
            <a:pPr algn="just" eaLnBrk="0" hangingPunct="0"/>
            <a:r>
              <a:rPr lang="it-IT" b="1">
                <a:solidFill>
                  <a:schemeClr val="bg1"/>
                </a:solidFill>
                <a:latin typeface="Comic Sans MS" pitchFamily="66" charset="0"/>
                <a:cs typeface="Arial" pitchFamily="34" charset="0"/>
              </a:rPr>
              <a:t>senza il loro consenso.</a:t>
            </a:r>
          </a:p>
          <a:p>
            <a:pPr algn="just" eaLnBrk="0" hangingPunct="0"/>
            <a:r>
              <a:rPr lang="it-IT" b="1">
                <a:solidFill>
                  <a:schemeClr val="bg1"/>
                </a:solidFill>
                <a:latin typeface="Comic Sans MS" pitchFamily="66" charset="0"/>
                <a:cs typeface="Arial" pitchFamily="34" charset="0"/>
              </a:rPr>
              <a:t>Potresti rischiare</a:t>
            </a:r>
          </a:p>
          <a:p>
            <a:pPr algn="just" eaLnBrk="0" hangingPunct="0"/>
            <a:r>
              <a:rPr lang="it-IT" b="1">
                <a:solidFill>
                  <a:schemeClr val="bg1"/>
                </a:solidFill>
                <a:latin typeface="Comic Sans MS" pitchFamily="66" charset="0"/>
                <a:cs typeface="Arial" pitchFamily="34" charset="0"/>
              </a:rPr>
              <a:t>anche sanzioni penali.</a:t>
            </a:r>
          </a:p>
        </p:txBody>
      </p:sp>
      <p:sp>
        <p:nvSpPr>
          <p:cNvPr id="12" name="Rectangle 1"/>
          <p:cNvSpPr>
            <a:spLocks noChangeArrowheads="1"/>
          </p:cNvSpPr>
          <p:nvPr/>
        </p:nvSpPr>
        <p:spPr bwMode="auto">
          <a:xfrm>
            <a:off x="4857750" y="4357688"/>
            <a:ext cx="3678238" cy="1938337"/>
          </a:xfrm>
          <a:prstGeom prst="rect">
            <a:avLst/>
          </a:prstGeom>
          <a:noFill/>
          <a:ln w="9525">
            <a:noFill/>
            <a:miter lim="800000"/>
            <a:headEnd/>
            <a:tailEnd/>
          </a:ln>
        </p:spPr>
        <p:txBody>
          <a:bodyPr anchor="ctr">
            <a:spAutoFit/>
          </a:bodyPr>
          <a:lstStyle/>
          <a:p>
            <a:pPr algn="just" eaLnBrk="0" hangingPunct="0"/>
            <a:r>
              <a:rPr lang="it-IT" b="1">
                <a:solidFill>
                  <a:schemeClr val="bg1"/>
                </a:solidFill>
                <a:latin typeface="Comic Sans MS" pitchFamily="66" charset="0"/>
                <a:cs typeface="Arial" pitchFamily="34" charset="0"/>
              </a:rPr>
              <a:t>Se possibile, crea profili differenti in ciascuna rete a cui partecipi. Non mettere la data di nascita o altre informazioni personali nel nickname.</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nodePh="1">
                                  <p:stCondLst>
                                    <p:cond delay="0"/>
                                  </p:stCondLst>
                                  <p:endCondLst>
                                    <p:cond evt="begin" delay="0">
                                      <p:tn val="29"/>
                                    </p:cond>
                                  </p:end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7" grpId="0"/>
      <p:bldP spid="8"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metto 1 7"/>
          <p:cNvSpPr/>
          <p:nvPr/>
        </p:nvSpPr>
        <p:spPr>
          <a:xfrm>
            <a:off x="428625" y="428625"/>
            <a:ext cx="8286750" cy="2000250"/>
          </a:xfrm>
          <a:prstGeom prst="wedgeRectCallout">
            <a:avLst>
              <a:gd name="adj1" fmla="val -4689"/>
              <a:gd name="adj2" fmla="val 643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Segnaposto numero diapositiva 1"/>
          <p:cNvSpPr>
            <a:spLocks noGrp="1"/>
          </p:cNvSpPr>
          <p:nvPr>
            <p:ph type="sldNum" sz="quarter" idx="12"/>
          </p:nvPr>
        </p:nvSpPr>
        <p:spPr/>
        <p:txBody>
          <a:bodyPr/>
          <a:lstStyle/>
          <a:p>
            <a:pPr>
              <a:defRPr/>
            </a:pPr>
            <a:fld id="{084D9E71-C14B-4293-87B8-D922C2746EDD}" type="slidenum">
              <a:rPr lang="it-IT"/>
              <a:pPr>
                <a:defRPr/>
              </a:pPr>
              <a:t>22</a:t>
            </a:fld>
            <a:endParaRPr lang="it-IT"/>
          </a:p>
        </p:txBody>
      </p:sp>
      <p:sp>
        <p:nvSpPr>
          <p:cNvPr id="107524" name="Text Box 1"/>
          <p:cNvSpPr txBox="1">
            <a:spLocks noChangeArrowheads="1"/>
          </p:cNvSpPr>
          <p:nvPr/>
        </p:nvSpPr>
        <p:spPr bwMode="auto">
          <a:xfrm>
            <a:off x="1222375" y="188913"/>
            <a:ext cx="7921625" cy="863600"/>
          </a:xfrm>
          <a:prstGeom prst="rect">
            <a:avLst/>
          </a:prstGeom>
          <a:noFill/>
          <a:ln w="9525">
            <a:noFill/>
            <a:round/>
            <a:headEnd/>
            <a:tailEnd/>
          </a:ln>
        </p:spPr>
        <p:txBody>
          <a:bodyPr wrap="none" anchor="ctr"/>
          <a:lstStyle/>
          <a:p>
            <a:endParaRPr lang="it-IT"/>
          </a:p>
        </p:txBody>
      </p:sp>
      <p:sp>
        <p:nvSpPr>
          <p:cNvPr id="107525" name="Rettangolo 8"/>
          <p:cNvSpPr>
            <a:spLocks noChangeArrowheads="1"/>
          </p:cNvSpPr>
          <p:nvPr/>
        </p:nvSpPr>
        <p:spPr bwMode="auto">
          <a:xfrm>
            <a:off x="357188" y="479425"/>
            <a:ext cx="8358187" cy="1692275"/>
          </a:xfrm>
          <a:prstGeom prst="rect">
            <a:avLst/>
          </a:prstGeom>
          <a:noFill/>
          <a:ln w="9525">
            <a:noFill/>
            <a:miter lim="800000"/>
            <a:headEnd/>
            <a:tailEnd/>
          </a:ln>
        </p:spPr>
        <p:txBody>
          <a:bodyPr>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a:solidFill>
                  <a:schemeClr val="bg1"/>
                </a:solidFill>
                <a:latin typeface="Comic Sans MS" pitchFamily="66" charset="0"/>
                <a:cs typeface="Tahoma" pitchFamily="34" charset="0"/>
              </a:rPr>
              <a:t>Non passare troppo tempo al pc (o smartphone).</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a:solidFill>
                  <a:schemeClr val="bg1"/>
                </a:solidFill>
                <a:latin typeface="Comic Sans MS" pitchFamily="66" charset="0"/>
                <a:cs typeface="Tahoma" pitchFamily="34" charset="0"/>
              </a:rPr>
              <a:t>Esasperare la vita virtuale può comportare il rischio di essere fagocitati dalla rete e perdere il contatto con la </a:t>
            </a:r>
            <a:r>
              <a:rPr lang="it-IT" sz="2800" b="1">
                <a:solidFill>
                  <a:schemeClr val="bg1"/>
                </a:solidFill>
                <a:latin typeface="Comic Sans MS" pitchFamily="66" charset="0"/>
                <a:cs typeface="Tahoma" pitchFamily="34" charset="0"/>
              </a:rPr>
              <a:t>realtà</a:t>
            </a:r>
            <a:endParaRPr lang="it-IT" sz="2400" b="1">
              <a:solidFill>
                <a:schemeClr val="bg1"/>
              </a:solidFill>
              <a:latin typeface="Comic Sans MS" pitchFamily="66" charset="0"/>
              <a:cs typeface="Tahoma" pitchFamily="34" charset="0"/>
            </a:endParaRPr>
          </a:p>
        </p:txBody>
      </p:sp>
      <p:sp>
        <p:nvSpPr>
          <p:cNvPr id="11" name="Rectangle 1"/>
          <p:cNvSpPr>
            <a:spLocks noChangeArrowheads="1"/>
          </p:cNvSpPr>
          <p:nvPr/>
        </p:nvSpPr>
        <p:spPr bwMode="auto">
          <a:xfrm>
            <a:off x="827088" y="3209007"/>
            <a:ext cx="7286625" cy="2308225"/>
          </a:xfrm>
          <a:prstGeom prst="rect">
            <a:avLst/>
          </a:prstGeom>
          <a:noFill/>
          <a:ln w="9525">
            <a:noFill/>
            <a:miter lim="800000"/>
            <a:headEnd/>
            <a:tailEnd/>
          </a:ln>
        </p:spPr>
        <p:txBody>
          <a:bodyPr anchor="ctr">
            <a:spAutoFit/>
          </a:bodyPr>
          <a:lstStyle/>
          <a:p>
            <a:pPr algn="just"/>
            <a:r>
              <a:rPr lang="it-IT" sz="2400" b="1" dirty="0">
                <a:solidFill>
                  <a:srgbClr val="FF0000"/>
                </a:solidFill>
                <a:latin typeface="Comic Sans MS" pitchFamily="66" charset="0"/>
                <a:cs typeface="Arial" pitchFamily="34" charset="0"/>
              </a:rPr>
              <a:t>Internet è utile solo se serve per completare la propria esistenza, non per viverla. Spostare il proprio essere sul web significa perdersi un pezzo di vita e di sapori che diversamente non si percepiscono.  </a:t>
            </a:r>
          </a:p>
          <a:p>
            <a:endParaRPr lang="it-IT" sz="2400" b="1" dirty="0">
              <a:solidFill>
                <a:srgbClr val="FF0000"/>
              </a:solidFill>
              <a:latin typeface="Comic Sans MS" pitchFamily="66" charset="0"/>
              <a:cs typeface="Arial" pitchFamily="34" charset="0"/>
            </a:endParaRPr>
          </a:p>
        </p:txBody>
      </p:sp>
    </p:spTree>
    <p:extLst>
      <p:ext uri="{BB962C8B-B14F-4D97-AF65-F5344CB8AC3E}">
        <p14:creationId xmlns:p14="http://schemas.microsoft.com/office/powerpoint/2010/main" val="28106787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Title 231436"/>
          <p:cNvSpPr>
            <a:spLocks noGrp="1" noChangeArrowheads="1"/>
          </p:cNvSpPr>
          <p:nvPr>
            <p:ph type="title" idx="4294967295"/>
          </p:nvPr>
        </p:nvSpPr>
        <p:spPr>
          <a:xfrm>
            <a:off x="1258888" y="476250"/>
            <a:ext cx="7058025" cy="600075"/>
          </a:xfrm>
        </p:spPr>
        <p:txBody>
          <a:bodyPr anchor="t">
            <a:spAutoFit/>
          </a:bodyPr>
          <a:lstStyle/>
          <a:p>
            <a:pPr eaLnBrk="1" hangingPunct="1"/>
            <a:r>
              <a:rPr lang="en-US" sz="3600" b="1" smtClean="0">
                <a:solidFill>
                  <a:srgbClr val="FF0000"/>
                </a:solidFill>
                <a:latin typeface="Comic Sans MS" pitchFamily="66" charset="0"/>
                <a:cs typeface="Times New Roman" pitchFamily="18" charset="0"/>
              </a:rPr>
              <a:t>COME GESTIRE I PROBLEMI?</a:t>
            </a:r>
          </a:p>
        </p:txBody>
      </p:sp>
      <p:sp>
        <p:nvSpPr>
          <p:cNvPr id="108547" name="Text Box 8"/>
          <p:cNvSpPr txBox="1">
            <a:spLocks noChangeArrowheads="1"/>
          </p:cNvSpPr>
          <p:nvPr/>
        </p:nvSpPr>
        <p:spPr bwMode="auto">
          <a:xfrm>
            <a:off x="505685" y="1628775"/>
            <a:ext cx="8329524" cy="1569660"/>
          </a:xfrm>
          <a:prstGeom prst="rect">
            <a:avLst/>
          </a:prstGeom>
          <a:noFill/>
          <a:ln w="9525">
            <a:noFill/>
            <a:miter lim="800000"/>
            <a:headEnd/>
            <a:tailEnd/>
          </a:ln>
        </p:spPr>
        <p:txBody>
          <a:bodyPr wrap="none">
            <a:spAutoFit/>
          </a:bodyPr>
          <a:lstStyle/>
          <a:p>
            <a:pPr algn="ctr"/>
            <a:r>
              <a:rPr lang="en-US" sz="2400" b="1" dirty="0" smtClean="0">
                <a:solidFill>
                  <a:srgbClr val="3333FF"/>
                </a:solidFill>
                <a:latin typeface="Comic Sans MS" pitchFamily="66" charset="0"/>
                <a:cs typeface="Times New Roman" pitchFamily="18" charset="0"/>
              </a:rPr>
              <a:t>Se </a:t>
            </a:r>
            <a:r>
              <a:rPr lang="en-US" sz="2400" b="1" dirty="0" err="1" smtClean="0">
                <a:solidFill>
                  <a:srgbClr val="3333FF"/>
                </a:solidFill>
                <a:latin typeface="Comic Sans MS" pitchFamily="66" charset="0"/>
                <a:cs typeface="Times New Roman" pitchFamily="18" charset="0"/>
              </a:rPr>
              <a:t>qualcuno</a:t>
            </a:r>
            <a:r>
              <a:rPr lang="en-US" sz="2400" b="1" dirty="0" smtClean="0">
                <a:solidFill>
                  <a:srgbClr val="3333FF"/>
                </a:solidFill>
                <a:latin typeface="Comic Sans MS" pitchFamily="66" charset="0"/>
                <a:cs typeface="Times New Roman" pitchFamily="18" charset="0"/>
              </a:rPr>
              <a:t> </a:t>
            </a:r>
            <a:r>
              <a:rPr lang="en-US" sz="2400" b="1" dirty="0" err="1" smtClean="0">
                <a:solidFill>
                  <a:srgbClr val="3333FF"/>
                </a:solidFill>
                <a:latin typeface="Comic Sans MS" pitchFamily="66" charset="0"/>
                <a:cs typeface="Times New Roman" pitchFamily="18" charset="0"/>
              </a:rPr>
              <a:t>ti</a:t>
            </a:r>
            <a:r>
              <a:rPr lang="en-US" sz="2400" b="1" dirty="0" smtClean="0">
                <a:solidFill>
                  <a:srgbClr val="3333FF"/>
                </a:solidFill>
                <a:latin typeface="Comic Sans MS" pitchFamily="66" charset="0"/>
                <a:cs typeface="Times New Roman" pitchFamily="18" charset="0"/>
              </a:rPr>
              <a:t> </a:t>
            </a:r>
            <a:r>
              <a:rPr lang="en-US" sz="2400" b="1" dirty="0" err="1" smtClean="0">
                <a:solidFill>
                  <a:srgbClr val="3333FF"/>
                </a:solidFill>
                <a:latin typeface="Comic Sans MS" pitchFamily="66" charset="0"/>
                <a:cs typeface="Times New Roman" pitchFamily="18" charset="0"/>
              </a:rPr>
              <a:t>minaccia</a:t>
            </a:r>
            <a:r>
              <a:rPr lang="en-US" sz="2400" b="1" dirty="0">
                <a:solidFill>
                  <a:srgbClr val="3333FF"/>
                </a:solidFill>
                <a:latin typeface="Comic Sans MS" pitchFamily="66" charset="0"/>
                <a:cs typeface="Times New Roman" pitchFamily="18" charset="0"/>
              </a:rPr>
              <a:t>,</a:t>
            </a:r>
            <a:r>
              <a:rPr lang="en-US" sz="2400" b="1" dirty="0" smtClean="0">
                <a:solidFill>
                  <a:srgbClr val="3333FF"/>
                </a:solidFill>
                <a:latin typeface="Comic Sans MS" pitchFamily="66" charset="0"/>
                <a:cs typeface="Times New Roman" pitchFamily="18" charset="0"/>
              </a:rPr>
              <a:t> </a:t>
            </a:r>
            <a:r>
              <a:rPr lang="en-US" sz="2400" b="1" dirty="0" err="1" smtClean="0">
                <a:solidFill>
                  <a:srgbClr val="3333FF"/>
                </a:solidFill>
                <a:latin typeface="Comic Sans MS" pitchFamily="66" charset="0"/>
                <a:cs typeface="Times New Roman" pitchFamily="18" charset="0"/>
              </a:rPr>
              <a:t>ti</a:t>
            </a:r>
            <a:r>
              <a:rPr lang="en-US" sz="2400" b="1" dirty="0" smtClean="0">
                <a:solidFill>
                  <a:srgbClr val="3333FF"/>
                </a:solidFill>
                <a:latin typeface="Comic Sans MS" pitchFamily="66" charset="0"/>
                <a:cs typeface="Times New Roman" pitchFamily="18" charset="0"/>
              </a:rPr>
              <a:t> </a:t>
            </a:r>
            <a:r>
              <a:rPr lang="en-US" sz="2400" b="1" dirty="0" err="1" smtClean="0">
                <a:solidFill>
                  <a:srgbClr val="3333FF"/>
                </a:solidFill>
                <a:latin typeface="Comic Sans MS" pitchFamily="66" charset="0"/>
                <a:cs typeface="Times New Roman" pitchFamily="18" charset="0"/>
              </a:rPr>
              <a:t>offende</a:t>
            </a:r>
            <a:r>
              <a:rPr lang="en-US" sz="2400" b="1" dirty="0" smtClean="0">
                <a:solidFill>
                  <a:srgbClr val="3333FF"/>
                </a:solidFill>
                <a:latin typeface="Comic Sans MS" pitchFamily="66" charset="0"/>
                <a:cs typeface="Times New Roman" pitchFamily="18" charset="0"/>
              </a:rPr>
              <a:t> o </a:t>
            </a:r>
            <a:r>
              <a:rPr lang="en-US" sz="2400" b="1" dirty="0" err="1" smtClean="0">
                <a:solidFill>
                  <a:srgbClr val="3333FF"/>
                </a:solidFill>
                <a:latin typeface="Comic Sans MS" pitchFamily="66" charset="0"/>
                <a:cs typeface="Times New Roman" pitchFamily="18" charset="0"/>
              </a:rPr>
              <a:t>ti</a:t>
            </a:r>
            <a:r>
              <a:rPr lang="en-US" sz="2400" b="1" dirty="0" smtClean="0">
                <a:solidFill>
                  <a:srgbClr val="3333FF"/>
                </a:solidFill>
                <a:latin typeface="Comic Sans MS" pitchFamily="66" charset="0"/>
                <a:cs typeface="Times New Roman" pitchFamily="18" charset="0"/>
              </a:rPr>
              <a:t> </a:t>
            </a:r>
            <a:r>
              <a:rPr lang="en-US" sz="2400" b="1" dirty="0" err="1" smtClean="0">
                <a:solidFill>
                  <a:srgbClr val="3333FF"/>
                </a:solidFill>
                <a:latin typeface="Comic Sans MS" pitchFamily="66" charset="0"/>
                <a:cs typeface="Times New Roman" pitchFamily="18" charset="0"/>
              </a:rPr>
              <a:t>aggredisce</a:t>
            </a:r>
            <a:r>
              <a:rPr lang="en-US" sz="2400" b="1" dirty="0" smtClean="0">
                <a:solidFill>
                  <a:srgbClr val="3333FF"/>
                </a:solidFill>
                <a:latin typeface="Comic Sans MS" pitchFamily="66" charset="0"/>
                <a:cs typeface="Times New Roman" pitchFamily="18" charset="0"/>
              </a:rPr>
              <a:t>,</a:t>
            </a:r>
          </a:p>
          <a:p>
            <a:pPr algn="ctr"/>
            <a:r>
              <a:rPr lang="en-US" sz="2400" b="1" dirty="0" smtClean="0">
                <a:solidFill>
                  <a:srgbClr val="3333FF"/>
                </a:solidFill>
                <a:latin typeface="Comic Sans MS" pitchFamily="66" charset="0"/>
                <a:cs typeface="Times New Roman" pitchFamily="18" charset="0"/>
              </a:rPr>
              <a:t> </a:t>
            </a:r>
            <a:r>
              <a:rPr lang="en-US" sz="2400" b="1" dirty="0" err="1" smtClean="0">
                <a:solidFill>
                  <a:srgbClr val="3333FF"/>
                </a:solidFill>
                <a:latin typeface="Comic Sans MS" pitchFamily="66" charset="0"/>
                <a:cs typeface="Times New Roman" pitchFamily="18" charset="0"/>
              </a:rPr>
              <a:t>parla</a:t>
            </a:r>
            <a:r>
              <a:rPr lang="en-US" sz="2400" b="1" dirty="0" smtClean="0">
                <a:solidFill>
                  <a:srgbClr val="3333FF"/>
                </a:solidFill>
                <a:latin typeface="Comic Sans MS" pitchFamily="66" charset="0"/>
                <a:cs typeface="Times New Roman" pitchFamily="18" charset="0"/>
              </a:rPr>
              <a:t> </a:t>
            </a:r>
            <a:r>
              <a:rPr lang="en-US" sz="2400" b="1" dirty="0" err="1" smtClean="0">
                <a:solidFill>
                  <a:srgbClr val="3333FF"/>
                </a:solidFill>
                <a:latin typeface="Comic Sans MS" pitchFamily="66" charset="0"/>
                <a:cs typeface="Times New Roman" pitchFamily="18" charset="0"/>
              </a:rPr>
              <a:t>subito</a:t>
            </a:r>
            <a:r>
              <a:rPr lang="en-US" sz="2400" b="1" dirty="0" smtClean="0">
                <a:solidFill>
                  <a:srgbClr val="3333FF"/>
                </a:solidFill>
                <a:latin typeface="Comic Sans MS" pitchFamily="66" charset="0"/>
                <a:cs typeface="Times New Roman" pitchFamily="18" charset="0"/>
              </a:rPr>
              <a:t> con </a:t>
            </a:r>
            <a:r>
              <a:rPr lang="en-US" sz="2400" b="1" dirty="0" err="1" smtClean="0">
                <a:solidFill>
                  <a:srgbClr val="3333FF"/>
                </a:solidFill>
                <a:latin typeface="Comic Sans MS" pitchFamily="66" charset="0"/>
                <a:cs typeface="Times New Roman" pitchFamily="18" charset="0"/>
              </a:rPr>
              <a:t>i</a:t>
            </a:r>
            <a:r>
              <a:rPr lang="en-US" sz="2400" b="1" dirty="0" smtClean="0">
                <a:solidFill>
                  <a:srgbClr val="3333FF"/>
                </a:solidFill>
                <a:latin typeface="Comic Sans MS" pitchFamily="66" charset="0"/>
                <a:cs typeface="Times New Roman" pitchFamily="18" charset="0"/>
              </a:rPr>
              <a:t> </a:t>
            </a:r>
            <a:r>
              <a:rPr lang="en-US" sz="2400" b="1" dirty="0" err="1" smtClean="0">
                <a:solidFill>
                  <a:srgbClr val="3333FF"/>
                </a:solidFill>
                <a:latin typeface="Comic Sans MS" pitchFamily="66" charset="0"/>
                <a:cs typeface="Times New Roman" pitchFamily="18" charset="0"/>
              </a:rPr>
              <a:t>tuoi</a:t>
            </a:r>
            <a:r>
              <a:rPr lang="en-US" sz="2400" b="1" dirty="0" smtClean="0">
                <a:solidFill>
                  <a:srgbClr val="3333FF"/>
                </a:solidFill>
                <a:latin typeface="Comic Sans MS" pitchFamily="66" charset="0"/>
                <a:cs typeface="Times New Roman" pitchFamily="18" charset="0"/>
              </a:rPr>
              <a:t> </a:t>
            </a:r>
            <a:r>
              <a:rPr lang="en-US" sz="2400" b="1" dirty="0" err="1" smtClean="0">
                <a:solidFill>
                  <a:srgbClr val="3333FF"/>
                </a:solidFill>
                <a:latin typeface="Comic Sans MS" pitchFamily="66" charset="0"/>
                <a:cs typeface="Times New Roman" pitchFamily="18" charset="0"/>
              </a:rPr>
              <a:t>genitori</a:t>
            </a:r>
            <a:r>
              <a:rPr lang="en-US" sz="2400" b="1" dirty="0" smtClean="0">
                <a:solidFill>
                  <a:srgbClr val="3333FF"/>
                </a:solidFill>
                <a:latin typeface="Comic Sans MS" pitchFamily="66" charset="0"/>
                <a:cs typeface="Times New Roman" pitchFamily="18" charset="0"/>
              </a:rPr>
              <a:t> e con </a:t>
            </a:r>
            <a:r>
              <a:rPr lang="en-US" sz="2400" b="1" dirty="0" err="1" smtClean="0">
                <a:solidFill>
                  <a:srgbClr val="3333FF"/>
                </a:solidFill>
                <a:latin typeface="Comic Sans MS" pitchFamily="66" charset="0"/>
                <a:cs typeface="Times New Roman" pitchFamily="18" charset="0"/>
              </a:rPr>
              <a:t>i</a:t>
            </a:r>
            <a:r>
              <a:rPr lang="en-US" sz="2400" b="1" dirty="0" smtClean="0">
                <a:solidFill>
                  <a:srgbClr val="3333FF"/>
                </a:solidFill>
                <a:latin typeface="Comic Sans MS" pitchFamily="66" charset="0"/>
                <a:cs typeface="Times New Roman" pitchFamily="18" charset="0"/>
              </a:rPr>
              <a:t> </a:t>
            </a:r>
            <a:r>
              <a:rPr lang="en-US" sz="2400" b="1" dirty="0" err="1" smtClean="0">
                <a:solidFill>
                  <a:srgbClr val="3333FF"/>
                </a:solidFill>
                <a:latin typeface="Comic Sans MS" pitchFamily="66" charset="0"/>
                <a:cs typeface="Times New Roman" pitchFamily="18" charset="0"/>
              </a:rPr>
              <a:t>tuoi</a:t>
            </a:r>
            <a:r>
              <a:rPr lang="en-US" sz="2400" b="1" dirty="0" smtClean="0">
                <a:solidFill>
                  <a:srgbClr val="3333FF"/>
                </a:solidFill>
                <a:latin typeface="Comic Sans MS" pitchFamily="66" charset="0"/>
                <a:cs typeface="Times New Roman" pitchFamily="18" charset="0"/>
              </a:rPr>
              <a:t> </a:t>
            </a:r>
            <a:r>
              <a:rPr lang="en-US" sz="2400" b="1" dirty="0" err="1" smtClean="0">
                <a:solidFill>
                  <a:srgbClr val="3333FF"/>
                </a:solidFill>
                <a:latin typeface="Comic Sans MS" pitchFamily="66" charset="0"/>
                <a:cs typeface="Times New Roman" pitchFamily="18" charset="0"/>
              </a:rPr>
              <a:t>educatori</a:t>
            </a:r>
            <a:r>
              <a:rPr lang="en-US" sz="2400" b="1" dirty="0" smtClean="0">
                <a:solidFill>
                  <a:srgbClr val="3333FF"/>
                </a:solidFill>
                <a:latin typeface="Comic Sans MS" pitchFamily="66" charset="0"/>
                <a:cs typeface="Times New Roman" pitchFamily="18" charset="0"/>
              </a:rPr>
              <a:t>.</a:t>
            </a:r>
          </a:p>
          <a:p>
            <a:pPr algn="ctr"/>
            <a:r>
              <a:rPr lang="en-US" sz="2400" b="1" dirty="0" smtClean="0">
                <a:solidFill>
                  <a:srgbClr val="3333FF"/>
                </a:solidFill>
                <a:latin typeface="Comic Sans MS" pitchFamily="66" charset="0"/>
                <a:cs typeface="Times New Roman" pitchFamily="18" charset="0"/>
              </a:rPr>
              <a:t> Con </a:t>
            </a:r>
            <a:r>
              <a:rPr lang="en-US" sz="2400" b="1" dirty="0" err="1" smtClean="0">
                <a:solidFill>
                  <a:srgbClr val="3333FF"/>
                </a:solidFill>
                <a:latin typeface="Comic Sans MS" pitchFamily="66" charset="0"/>
                <a:cs typeface="Times New Roman" pitchFamily="18" charset="0"/>
              </a:rPr>
              <a:t>loro</a:t>
            </a:r>
            <a:r>
              <a:rPr lang="en-US" sz="2400" b="1" dirty="0" smtClean="0">
                <a:solidFill>
                  <a:srgbClr val="3333FF"/>
                </a:solidFill>
                <a:latin typeface="Comic Sans MS" pitchFamily="66" charset="0"/>
                <a:cs typeface="Times New Roman" pitchFamily="18" charset="0"/>
              </a:rPr>
              <a:t> </a:t>
            </a:r>
            <a:r>
              <a:rPr lang="en-US" sz="2400" b="1" dirty="0" err="1" smtClean="0">
                <a:solidFill>
                  <a:srgbClr val="3333FF"/>
                </a:solidFill>
                <a:latin typeface="Comic Sans MS" pitchFamily="66" charset="0"/>
                <a:cs typeface="Times New Roman" pitchFamily="18" charset="0"/>
              </a:rPr>
              <a:t>potrai</a:t>
            </a:r>
            <a:r>
              <a:rPr lang="en-US" sz="2400" b="1" dirty="0" smtClean="0">
                <a:solidFill>
                  <a:srgbClr val="3333FF"/>
                </a:solidFill>
                <a:latin typeface="Comic Sans MS" pitchFamily="66" charset="0"/>
                <a:cs typeface="Times New Roman" pitchFamily="18" charset="0"/>
              </a:rPr>
              <a:t> </a:t>
            </a:r>
            <a:r>
              <a:rPr lang="en-US" sz="2400" b="1" dirty="0" err="1" smtClean="0">
                <a:solidFill>
                  <a:srgbClr val="3333FF"/>
                </a:solidFill>
                <a:latin typeface="Comic Sans MS" pitchFamily="66" charset="0"/>
                <a:cs typeface="Times New Roman" pitchFamily="18" charset="0"/>
              </a:rPr>
              <a:t>contattare</a:t>
            </a:r>
            <a:r>
              <a:rPr lang="en-US" sz="2400" b="1" dirty="0" smtClean="0">
                <a:solidFill>
                  <a:srgbClr val="3333FF"/>
                </a:solidFill>
                <a:latin typeface="Comic Sans MS" pitchFamily="66" charset="0"/>
                <a:cs typeface="Times New Roman" pitchFamily="18" charset="0"/>
              </a:rPr>
              <a:t> </a:t>
            </a:r>
            <a:r>
              <a:rPr lang="en-US" sz="2400" b="1" dirty="0" err="1" smtClean="0">
                <a:solidFill>
                  <a:srgbClr val="3333FF"/>
                </a:solidFill>
                <a:latin typeface="Comic Sans MS" pitchFamily="66" charset="0"/>
                <a:cs typeface="Times New Roman" pitchFamily="18" charset="0"/>
              </a:rPr>
              <a:t>i</a:t>
            </a:r>
            <a:r>
              <a:rPr lang="en-US" sz="2400" b="1" dirty="0" smtClean="0">
                <a:solidFill>
                  <a:srgbClr val="3333FF"/>
                </a:solidFill>
                <a:latin typeface="Comic Sans MS" pitchFamily="66" charset="0"/>
                <a:cs typeface="Times New Roman" pitchFamily="18" charset="0"/>
              </a:rPr>
              <a:t> </a:t>
            </a:r>
            <a:r>
              <a:rPr lang="en-US" sz="2400" b="1" dirty="0" err="1" smtClean="0">
                <a:solidFill>
                  <a:srgbClr val="3333FF"/>
                </a:solidFill>
                <a:latin typeface="Comic Sans MS" pitchFamily="66" charset="0"/>
                <a:cs typeface="Times New Roman" pitchFamily="18" charset="0"/>
              </a:rPr>
              <a:t>Carabinieri</a:t>
            </a:r>
            <a:r>
              <a:rPr lang="en-US" sz="2400" b="1" dirty="0" smtClean="0">
                <a:solidFill>
                  <a:srgbClr val="3333FF"/>
                </a:solidFill>
                <a:latin typeface="Comic Sans MS" pitchFamily="66" charset="0"/>
                <a:cs typeface="Times New Roman" pitchFamily="18" charset="0"/>
              </a:rPr>
              <a:t>, </a:t>
            </a:r>
          </a:p>
          <a:p>
            <a:pPr algn="ctr"/>
            <a:r>
              <a:rPr lang="en-US" sz="2400" b="1" dirty="0" err="1" smtClean="0">
                <a:solidFill>
                  <a:srgbClr val="3333FF"/>
                </a:solidFill>
                <a:latin typeface="Comic Sans MS" pitchFamily="66" charset="0"/>
                <a:cs typeface="Times New Roman" pitchFamily="18" charset="0"/>
              </a:rPr>
              <a:t>noi</a:t>
            </a:r>
            <a:r>
              <a:rPr lang="en-US" sz="2400" b="1" dirty="0" smtClean="0">
                <a:solidFill>
                  <a:srgbClr val="3333FF"/>
                </a:solidFill>
                <a:latin typeface="Comic Sans MS" pitchFamily="66" charset="0"/>
                <a:cs typeface="Times New Roman" pitchFamily="18" charset="0"/>
              </a:rPr>
              <a:t> </a:t>
            </a:r>
            <a:r>
              <a:rPr lang="en-US" sz="2400" b="1" dirty="0" err="1" smtClean="0">
                <a:solidFill>
                  <a:srgbClr val="3333FF"/>
                </a:solidFill>
                <a:latin typeface="Comic Sans MS" pitchFamily="66" charset="0"/>
                <a:cs typeface="Times New Roman" pitchFamily="18" charset="0"/>
              </a:rPr>
              <a:t>possiamo</a:t>
            </a:r>
            <a:r>
              <a:rPr lang="en-US" sz="2400" b="1" dirty="0" smtClean="0">
                <a:solidFill>
                  <a:srgbClr val="3333FF"/>
                </a:solidFill>
                <a:latin typeface="Comic Sans MS" pitchFamily="66" charset="0"/>
                <a:cs typeface="Times New Roman" pitchFamily="18" charset="0"/>
              </a:rPr>
              <a:t> </a:t>
            </a:r>
            <a:r>
              <a:rPr lang="en-US" sz="2400" b="1" dirty="0" err="1" smtClean="0">
                <a:solidFill>
                  <a:srgbClr val="3333FF"/>
                </a:solidFill>
                <a:latin typeface="Comic Sans MS" pitchFamily="66" charset="0"/>
                <a:cs typeface="Times New Roman" pitchFamily="18" charset="0"/>
              </a:rPr>
              <a:t>aiutarti</a:t>
            </a:r>
            <a:r>
              <a:rPr lang="en-US" sz="2400" b="1" dirty="0" smtClean="0">
                <a:solidFill>
                  <a:srgbClr val="3333FF"/>
                </a:solidFill>
                <a:latin typeface="Comic Sans MS" pitchFamily="66" charset="0"/>
                <a:cs typeface="Times New Roman" pitchFamily="18" charset="0"/>
              </a:rPr>
              <a:t>.</a:t>
            </a:r>
          </a:p>
        </p:txBody>
      </p:sp>
      <p:sp>
        <p:nvSpPr>
          <p:cNvPr id="108548" name="Text Box 9"/>
          <p:cNvSpPr txBox="1">
            <a:spLocks noChangeArrowheads="1"/>
          </p:cNvSpPr>
          <p:nvPr/>
        </p:nvSpPr>
        <p:spPr bwMode="auto">
          <a:xfrm>
            <a:off x="2051050" y="3933825"/>
            <a:ext cx="5117106" cy="553998"/>
          </a:xfrm>
          <a:prstGeom prst="rect">
            <a:avLst/>
          </a:prstGeom>
          <a:noFill/>
          <a:ln w="9525">
            <a:noFill/>
            <a:miter lim="800000"/>
            <a:headEnd/>
            <a:tailEnd/>
          </a:ln>
        </p:spPr>
        <p:txBody>
          <a:bodyPr wrap="none">
            <a:spAutoFit/>
          </a:bodyPr>
          <a:lstStyle/>
          <a:p>
            <a:r>
              <a:rPr lang="en-US" sz="3000" b="1" dirty="0" smtClean="0">
                <a:solidFill>
                  <a:srgbClr val="FF0000"/>
                </a:solidFill>
                <a:latin typeface="Comic Sans MS" pitchFamily="66" charset="0"/>
                <a:cs typeface="Times New Roman" pitchFamily="18" charset="0"/>
              </a:rPr>
              <a:t>ARMA DEI CARABINIERI</a:t>
            </a:r>
            <a:endParaRPr lang="it-IT" sz="3000" b="1" dirty="0">
              <a:solidFill>
                <a:srgbClr val="FF0000"/>
              </a:solidFill>
              <a:latin typeface="Comic Sans MS" pitchFamily="66" charset="0"/>
              <a:cs typeface="Times New Roman" pitchFamily="18" charset="0"/>
            </a:endParaRPr>
          </a:p>
        </p:txBody>
      </p:sp>
      <p:sp>
        <p:nvSpPr>
          <p:cNvPr id="108550" name="Title 231436"/>
          <p:cNvSpPr txBox="1">
            <a:spLocks noChangeArrowheads="1"/>
          </p:cNvSpPr>
          <p:nvPr/>
        </p:nvSpPr>
        <p:spPr bwMode="auto">
          <a:xfrm>
            <a:off x="611188" y="5013325"/>
            <a:ext cx="8229600" cy="646113"/>
          </a:xfrm>
          <a:prstGeom prst="rect">
            <a:avLst/>
          </a:prstGeom>
          <a:noFill/>
          <a:ln w="9525">
            <a:noFill/>
            <a:miter lim="800000"/>
            <a:headEnd/>
            <a:tailEnd/>
          </a:ln>
        </p:spPr>
        <p:txBody>
          <a:bodyPr>
            <a:spAutoFit/>
          </a:bodyPr>
          <a:lstStyle/>
          <a:p>
            <a:pPr algn="ctr"/>
            <a:r>
              <a:rPr lang="en-US" sz="3600" b="1">
                <a:solidFill>
                  <a:srgbClr val="FF0000"/>
                </a:solidFill>
                <a:latin typeface="Comic Sans MS" pitchFamily="66" charset="0"/>
                <a:cs typeface="Times New Roman" pitchFamily="18" charset="0"/>
              </a:rPr>
              <a:t>GRAZIE PER L’ATTENZIONE!</a:t>
            </a:r>
          </a:p>
        </p:txBody>
      </p:sp>
      <p:sp>
        <p:nvSpPr>
          <p:cNvPr id="9"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10" name="Picture 2"/>
          <p:cNvPicPr>
            <a:picLocks noChangeArrowheads="1"/>
          </p:cNvPicPr>
          <p:nvPr/>
        </p:nvPicPr>
        <p:blipFill>
          <a:blip r:embed="rId3"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nettore 1 3"/>
          <p:cNvSpPr/>
          <p:nvPr/>
        </p:nvSpPr>
        <p:spPr>
          <a:xfrm rot="686327" flipV="1">
            <a:off x="1844675" y="2767013"/>
            <a:ext cx="846138" cy="171450"/>
          </a:xfrm>
          <a:custGeom>
            <a:avLst/>
            <a:gdLst/>
            <a:ahLst/>
            <a:cxnLst/>
            <a:rect l="0" t="0" r="0" b="0"/>
            <a:pathLst>
              <a:path>
                <a:moveTo>
                  <a:pt x="0" y="25136"/>
                </a:moveTo>
                <a:lnTo>
                  <a:pt x="1798143" y="2513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84995" name="Gruppo 30"/>
          <p:cNvGrpSpPr>
            <a:grpSpLocks/>
          </p:cNvGrpSpPr>
          <p:nvPr/>
        </p:nvGrpSpPr>
        <p:grpSpPr bwMode="auto">
          <a:xfrm>
            <a:off x="107950" y="1916113"/>
            <a:ext cx="2698750" cy="1368425"/>
            <a:chOff x="3721946" y="4160859"/>
            <a:chExt cx="2144240" cy="1253644"/>
          </a:xfrm>
        </p:grpSpPr>
        <p:sp>
          <p:nvSpPr>
            <p:cNvPr id="32" name="Rettangolo arrotondato 31"/>
            <p:cNvSpPr/>
            <p:nvPr/>
          </p:nvSpPr>
          <p:spPr>
            <a:xfrm>
              <a:off x="3721946" y="4160859"/>
              <a:ext cx="2144240" cy="125364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ettangolo 32"/>
            <p:cNvSpPr/>
            <p:nvPr/>
          </p:nvSpPr>
          <p:spPr>
            <a:xfrm>
              <a:off x="3783751" y="4221941"/>
              <a:ext cx="2020631" cy="1131479"/>
            </a:xfrm>
            <a:prstGeom prst="rect">
              <a:avLst/>
            </a:prstGeom>
          </p:spPr>
          <p:style>
            <a:lnRef idx="0">
              <a:scrgbClr r="0" g="0" b="0"/>
            </a:lnRef>
            <a:fillRef idx="0">
              <a:scrgbClr r="0" g="0" b="0"/>
            </a:fillRef>
            <a:effectRef idx="0">
              <a:scrgbClr r="0" g="0" b="0"/>
            </a:effectRef>
            <a:fontRef idx="minor">
              <a:schemeClr val="lt1"/>
            </a:fontRef>
          </p:style>
          <p:txBody>
            <a:bodyPr lIns="32385" tIns="32385" rIns="32385" bIns="32385" spcCol="1270" anchor="ctr"/>
            <a:lstStyle/>
            <a:p>
              <a:pPr algn="ctr" defTabSz="2266950">
                <a:lnSpc>
                  <a:spcPct val="90000"/>
                </a:lnSpc>
                <a:spcAft>
                  <a:spcPct val="35000"/>
                </a:spcAft>
                <a:defRPr/>
              </a:pPr>
              <a:endParaRPr lang="it-IT" sz="5100" dirty="0"/>
            </a:p>
          </p:txBody>
        </p:sp>
      </p:grpSp>
      <p:sp>
        <p:nvSpPr>
          <p:cNvPr id="13314" name="Rectangle 2"/>
          <p:cNvSpPr>
            <a:spLocks noGrp="1" noChangeArrowheads="1"/>
          </p:cNvSpPr>
          <p:nvPr>
            <p:ph type="title"/>
          </p:nvPr>
        </p:nvSpPr>
        <p:spPr>
          <a:xfrm>
            <a:off x="1763713" y="404813"/>
            <a:ext cx="6408737" cy="504825"/>
          </a:xfrm>
        </p:spPr>
        <p:txBody>
          <a:bodyPr rtlCol="0">
            <a:normAutofit fontScale="90000"/>
          </a:bodyPr>
          <a:lstStyle/>
          <a:p>
            <a:pPr algn="ctr" eaLnBrk="1" fontAlgn="auto" hangingPunct="1">
              <a:spcAft>
                <a:spcPts val="0"/>
              </a:spcAft>
              <a:defRPr/>
            </a:pPr>
            <a:r>
              <a:rPr lang="it-IT" sz="4000" b="1" dirty="0" smtClean="0">
                <a:solidFill>
                  <a:srgbClr val="FF0000"/>
                </a:solidFill>
                <a:latin typeface="Comic Sans MS" pitchFamily="66" charset="0"/>
              </a:rPr>
              <a:t>Chi sono i soggetti coinvolti?</a:t>
            </a:r>
            <a:endParaRPr lang="it-IT" sz="4000" dirty="0" smtClean="0">
              <a:solidFill>
                <a:srgbClr val="FF0000"/>
              </a:solidFill>
              <a:latin typeface="Comic Sans MS" pitchFamily="66" charset="0"/>
            </a:endParaRPr>
          </a:p>
        </p:txBody>
      </p:sp>
      <p:sp>
        <p:nvSpPr>
          <p:cNvPr id="84997" name="Rettangolo 13"/>
          <p:cNvSpPr>
            <a:spLocks noChangeArrowheads="1"/>
          </p:cNvSpPr>
          <p:nvPr/>
        </p:nvSpPr>
        <p:spPr bwMode="auto">
          <a:xfrm>
            <a:off x="107950" y="3429000"/>
            <a:ext cx="2506663" cy="1446213"/>
          </a:xfrm>
          <a:prstGeom prst="rect">
            <a:avLst/>
          </a:prstGeom>
          <a:noFill/>
          <a:ln w="9525">
            <a:noFill/>
            <a:miter lim="800000"/>
            <a:headEnd/>
            <a:tailEnd/>
          </a:ln>
        </p:spPr>
        <p:txBody>
          <a:bodyPr>
            <a:spAutoFit/>
          </a:bodyPr>
          <a:lstStyle/>
          <a:p>
            <a:pPr algn="ctr"/>
            <a:r>
              <a:rPr lang="it-IT" b="1">
                <a:solidFill>
                  <a:srgbClr val="0070C0"/>
                </a:solidFill>
                <a:latin typeface="Comic Sans MS" pitchFamily="66" charset="0"/>
              </a:rPr>
              <a:t>BULLO, GREGARI</a:t>
            </a:r>
          </a:p>
          <a:p>
            <a:pPr algn="ctr"/>
            <a:r>
              <a:rPr lang="it-IT" b="1">
                <a:solidFill>
                  <a:srgbClr val="0070C0"/>
                </a:solidFill>
                <a:latin typeface="Comic Sans MS" pitchFamily="66" charset="0"/>
              </a:rPr>
              <a:t>SOSTENITORI</a:t>
            </a:r>
          </a:p>
          <a:p>
            <a:pPr algn="ctr"/>
            <a:endParaRPr lang="it-IT" sz="2400" b="1">
              <a:solidFill>
                <a:srgbClr val="0070C0"/>
              </a:solidFill>
              <a:latin typeface="Comic Sans MS" pitchFamily="66" charset="0"/>
            </a:endParaRPr>
          </a:p>
          <a:p>
            <a:pPr algn="ctr"/>
            <a:r>
              <a:rPr lang="it-IT" sz="2400" b="1">
                <a:solidFill>
                  <a:srgbClr val="0070C0"/>
                </a:solidFill>
                <a:latin typeface="Comic Sans MS" pitchFamily="66" charset="0"/>
              </a:rPr>
              <a:t> </a:t>
            </a:r>
          </a:p>
        </p:txBody>
      </p:sp>
      <p:sp>
        <p:nvSpPr>
          <p:cNvPr id="84998" name="Rettangolo 16"/>
          <p:cNvSpPr>
            <a:spLocks noChangeArrowheads="1"/>
          </p:cNvSpPr>
          <p:nvPr/>
        </p:nvSpPr>
        <p:spPr bwMode="auto">
          <a:xfrm>
            <a:off x="0" y="5949950"/>
            <a:ext cx="3095625" cy="1200150"/>
          </a:xfrm>
          <a:prstGeom prst="rect">
            <a:avLst/>
          </a:prstGeom>
          <a:noFill/>
          <a:ln w="9525">
            <a:noFill/>
            <a:miter lim="800000"/>
            <a:headEnd/>
            <a:tailEnd/>
          </a:ln>
        </p:spPr>
        <p:txBody>
          <a:bodyPr>
            <a:spAutoFit/>
          </a:bodyPr>
          <a:lstStyle/>
          <a:p>
            <a:pPr marL="273050" indent="-273050" algn="ctr" eaLnBrk="0" hangingPunct="0">
              <a:lnSpc>
                <a:spcPct val="150000"/>
              </a:lnSpc>
              <a:spcBef>
                <a:spcPct val="20000"/>
              </a:spcBef>
              <a:buClr>
                <a:srgbClr val="0BD0D9"/>
              </a:buClr>
              <a:buSzPct val="95000"/>
            </a:pPr>
            <a:r>
              <a:rPr lang="it-IT" sz="2400" b="1">
                <a:solidFill>
                  <a:srgbClr val="FF0000"/>
                </a:solidFill>
                <a:latin typeface="Comic Sans MS" pitchFamily="66" charset="0"/>
              </a:rPr>
              <a:t>GLI SPETTATORI </a:t>
            </a:r>
            <a:r>
              <a:rPr lang="it-IT" sz="2400" b="1">
                <a:solidFill>
                  <a:srgbClr val="0B5395"/>
                </a:solidFill>
                <a:latin typeface="Comic Sans MS" pitchFamily="66" charset="0"/>
              </a:rPr>
              <a:t> </a:t>
            </a:r>
          </a:p>
        </p:txBody>
      </p:sp>
      <p:graphicFrame>
        <p:nvGraphicFramePr>
          <p:cNvPr id="27" name="Diagramma 26"/>
          <p:cNvGraphicFramePr/>
          <p:nvPr/>
        </p:nvGraphicFramePr>
        <p:xfrm>
          <a:off x="2555776" y="1196752"/>
          <a:ext cx="712879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5000" name="Picture 14" descr="http://us.123rf.com/400wm/400/400/mandygodbehear/mandygodbehear0802/mandygodbehear080200004/2583966-bully-triste-infelice-bambino-vittima-di-bullismo.jpg"/>
          <p:cNvPicPr>
            <a:picLocks noChangeAspect="1" noChangeArrowheads="1"/>
          </p:cNvPicPr>
          <p:nvPr/>
        </p:nvPicPr>
        <p:blipFill>
          <a:blip r:embed="rId8" cstate="print"/>
          <a:srcRect/>
          <a:stretch>
            <a:fillRect/>
          </a:stretch>
        </p:blipFill>
        <p:spPr bwMode="auto">
          <a:xfrm>
            <a:off x="3851275" y="2349500"/>
            <a:ext cx="1441450" cy="1590675"/>
          </a:xfrm>
          <a:prstGeom prst="rect">
            <a:avLst/>
          </a:prstGeom>
          <a:noFill/>
          <a:ln w="9525">
            <a:noFill/>
            <a:miter lim="800000"/>
            <a:headEnd/>
            <a:tailEnd/>
          </a:ln>
        </p:spPr>
      </p:pic>
      <p:pic>
        <p:nvPicPr>
          <p:cNvPr id="85001" name="Picture 16" descr="http://cdn-2.mammaebambino.it/o/j/come-riconoscere-se-tuo-figlio-e-vittima-di-bullismo_de3d5834b88119322fccccf5ba15a64b.jpg"/>
          <p:cNvPicPr>
            <a:picLocks noChangeAspect="1" noChangeArrowheads="1"/>
          </p:cNvPicPr>
          <p:nvPr/>
        </p:nvPicPr>
        <p:blipFill>
          <a:blip r:embed="rId9" cstate="print"/>
          <a:srcRect/>
          <a:stretch>
            <a:fillRect/>
          </a:stretch>
        </p:blipFill>
        <p:spPr bwMode="auto">
          <a:xfrm>
            <a:off x="3492500" y="4005263"/>
            <a:ext cx="2087563" cy="1392237"/>
          </a:xfrm>
          <a:prstGeom prst="rect">
            <a:avLst/>
          </a:prstGeom>
          <a:noFill/>
          <a:ln w="9525">
            <a:noFill/>
            <a:miter lim="800000"/>
            <a:headEnd/>
            <a:tailEnd/>
          </a:ln>
        </p:spPr>
      </p:pic>
      <p:pic>
        <p:nvPicPr>
          <p:cNvPr id="85002" name="Picture 22" descr="http://www.dentistalucca.com/wp-content/uploads/2011/03/famiglia-2-1024x682.jpg"/>
          <p:cNvPicPr>
            <a:picLocks noChangeAspect="1" noChangeArrowheads="1"/>
          </p:cNvPicPr>
          <p:nvPr/>
        </p:nvPicPr>
        <p:blipFill>
          <a:blip r:embed="rId10" cstate="print"/>
          <a:srcRect/>
          <a:stretch>
            <a:fillRect/>
          </a:stretch>
        </p:blipFill>
        <p:spPr bwMode="auto">
          <a:xfrm>
            <a:off x="6300788" y="1341438"/>
            <a:ext cx="1670050" cy="935037"/>
          </a:xfrm>
          <a:prstGeom prst="rect">
            <a:avLst/>
          </a:prstGeom>
          <a:noFill/>
          <a:ln w="9525">
            <a:noFill/>
            <a:miter lim="800000"/>
            <a:headEnd/>
            <a:tailEnd/>
          </a:ln>
        </p:spPr>
      </p:pic>
      <p:pic>
        <p:nvPicPr>
          <p:cNvPr id="85003" name="Picture 24" descr="http://www.skuola.net/news_foto/professore.jpg"/>
          <p:cNvPicPr>
            <a:picLocks noChangeAspect="1" noChangeArrowheads="1"/>
          </p:cNvPicPr>
          <p:nvPr/>
        </p:nvPicPr>
        <p:blipFill>
          <a:blip r:embed="rId11" cstate="print"/>
          <a:srcRect/>
          <a:stretch>
            <a:fillRect/>
          </a:stretch>
        </p:blipFill>
        <p:spPr bwMode="auto">
          <a:xfrm>
            <a:off x="6732588" y="3933825"/>
            <a:ext cx="1296987" cy="1271588"/>
          </a:xfrm>
          <a:prstGeom prst="rect">
            <a:avLst/>
          </a:prstGeom>
          <a:noFill/>
          <a:ln w="9525">
            <a:noFill/>
            <a:miter lim="800000"/>
            <a:headEnd/>
            <a:tailEnd/>
          </a:ln>
        </p:spPr>
      </p:pic>
      <p:pic>
        <p:nvPicPr>
          <p:cNvPr id="85004" name="Picture 28" descr="http://www.lettera43.it/upload/images/06_2013/l43-polizia-postale-pedopornografia-130624161059_big.jpg"/>
          <p:cNvPicPr>
            <a:picLocks noChangeAspect="1" noChangeArrowheads="1"/>
          </p:cNvPicPr>
          <p:nvPr/>
        </p:nvPicPr>
        <p:blipFill>
          <a:blip r:embed="rId12" cstate="print"/>
          <a:srcRect/>
          <a:stretch>
            <a:fillRect/>
          </a:stretch>
        </p:blipFill>
        <p:spPr bwMode="auto">
          <a:xfrm>
            <a:off x="6156325" y="5373688"/>
            <a:ext cx="1944688" cy="1122362"/>
          </a:xfrm>
          <a:prstGeom prst="rect">
            <a:avLst/>
          </a:prstGeom>
          <a:noFill/>
          <a:ln w="9525">
            <a:noFill/>
            <a:miter lim="800000"/>
            <a:headEnd/>
            <a:tailEnd/>
          </a:ln>
        </p:spPr>
      </p:pic>
      <p:pic>
        <p:nvPicPr>
          <p:cNvPr id="85005" name="Picture 30" descr="http://www.mondorosashokking.com/items/images/MRS10/Notte%20prima%20degli%20esami%20-%20Oggi.jpg"/>
          <p:cNvPicPr>
            <a:picLocks noChangeAspect="1" noChangeArrowheads="1"/>
          </p:cNvPicPr>
          <p:nvPr/>
        </p:nvPicPr>
        <p:blipFill>
          <a:blip r:embed="rId13" cstate="print"/>
          <a:srcRect/>
          <a:stretch>
            <a:fillRect/>
          </a:stretch>
        </p:blipFill>
        <p:spPr bwMode="auto">
          <a:xfrm>
            <a:off x="6659563" y="2598738"/>
            <a:ext cx="1655762" cy="1046162"/>
          </a:xfrm>
          <a:prstGeom prst="rect">
            <a:avLst/>
          </a:prstGeom>
          <a:noFill/>
          <a:ln w="9525">
            <a:noFill/>
            <a:miter lim="800000"/>
            <a:headEnd/>
            <a:tailEnd/>
          </a:ln>
        </p:spPr>
      </p:pic>
      <p:pic>
        <p:nvPicPr>
          <p:cNvPr id="85006" name="Picture 12" descr="http://www.psicoterapeutagestalt.com/wp-content/uploads/2012/02/bully22-1024x396.jpg"/>
          <p:cNvPicPr>
            <a:picLocks noChangeAspect="1" noChangeArrowheads="1"/>
          </p:cNvPicPr>
          <p:nvPr/>
        </p:nvPicPr>
        <p:blipFill>
          <a:blip r:embed="rId14" cstate="print"/>
          <a:srcRect/>
          <a:stretch>
            <a:fillRect/>
          </a:stretch>
        </p:blipFill>
        <p:spPr bwMode="auto">
          <a:xfrm>
            <a:off x="323850" y="2060575"/>
            <a:ext cx="2233613" cy="1081088"/>
          </a:xfrm>
          <a:prstGeom prst="rect">
            <a:avLst/>
          </a:prstGeom>
          <a:noFill/>
          <a:ln w="9525">
            <a:noFill/>
            <a:miter lim="800000"/>
            <a:headEnd/>
            <a:tailEnd/>
          </a:ln>
        </p:spPr>
      </p:pic>
      <p:grpSp>
        <p:nvGrpSpPr>
          <p:cNvPr id="85007" name="Gruppo 33"/>
          <p:cNvGrpSpPr>
            <a:grpSpLocks/>
          </p:cNvGrpSpPr>
          <p:nvPr/>
        </p:nvGrpSpPr>
        <p:grpSpPr bwMode="auto">
          <a:xfrm>
            <a:off x="250825" y="4652963"/>
            <a:ext cx="2376488" cy="1368425"/>
            <a:chOff x="3721946" y="4160859"/>
            <a:chExt cx="2144240" cy="1253644"/>
          </a:xfrm>
        </p:grpSpPr>
        <p:sp>
          <p:nvSpPr>
            <p:cNvPr id="35" name="Rettangolo arrotondato 34"/>
            <p:cNvSpPr/>
            <p:nvPr/>
          </p:nvSpPr>
          <p:spPr>
            <a:xfrm>
              <a:off x="3721946" y="4160859"/>
              <a:ext cx="2144240" cy="125364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ettangolo 35"/>
            <p:cNvSpPr/>
            <p:nvPr/>
          </p:nvSpPr>
          <p:spPr>
            <a:xfrm>
              <a:off x="3783538" y="4221941"/>
              <a:ext cx="2021056" cy="1131479"/>
            </a:xfrm>
            <a:prstGeom prst="rect">
              <a:avLst/>
            </a:prstGeom>
          </p:spPr>
          <p:style>
            <a:lnRef idx="0">
              <a:scrgbClr r="0" g="0" b="0"/>
            </a:lnRef>
            <a:fillRef idx="0">
              <a:scrgbClr r="0" g="0" b="0"/>
            </a:fillRef>
            <a:effectRef idx="0">
              <a:scrgbClr r="0" g="0" b="0"/>
            </a:effectRef>
            <a:fontRef idx="minor">
              <a:schemeClr val="lt1"/>
            </a:fontRef>
          </p:style>
          <p:txBody>
            <a:bodyPr lIns="32385" tIns="32385" rIns="32385" bIns="32385" spcCol="1270" anchor="ctr"/>
            <a:lstStyle/>
            <a:p>
              <a:pPr algn="ctr" defTabSz="2266950">
                <a:lnSpc>
                  <a:spcPct val="90000"/>
                </a:lnSpc>
                <a:spcAft>
                  <a:spcPct val="35000"/>
                </a:spcAft>
                <a:defRPr/>
              </a:pPr>
              <a:endParaRPr lang="it-IT" sz="5100" dirty="0"/>
            </a:p>
          </p:txBody>
        </p:sp>
      </p:grpSp>
      <p:pic>
        <p:nvPicPr>
          <p:cNvPr id="85008" name="Picture 18" descr="http://www.unionesarda.it/foto/previewfoto/2013/05/10/capoterra_bullismo_fuori_dalla_scuola_lo_studente_vittima_ha_un_malore-330-0-363431.jpg"/>
          <p:cNvPicPr>
            <a:picLocks noChangeAspect="1" noChangeArrowheads="1"/>
          </p:cNvPicPr>
          <p:nvPr/>
        </p:nvPicPr>
        <p:blipFill>
          <a:blip r:embed="rId15" cstate="print"/>
          <a:srcRect/>
          <a:stretch>
            <a:fillRect/>
          </a:stretch>
        </p:blipFill>
        <p:spPr bwMode="auto">
          <a:xfrm>
            <a:off x="468313" y="4792663"/>
            <a:ext cx="1871662" cy="1157287"/>
          </a:xfrm>
          <a:prstGeom prst="rect">
            <a:avLst/>
          </a:prstGeom>
          <a:noFill/>
          <a:ln w="9525">
            <a:noFill/>
            <a:miter lim="800000"/>
            <a:headEnd/>
            <a:tailEnd/>
          </a:ln>
        </p:spPr>
      </p:pic>
      <p:sp>
        <p:nvSpPr>
          <p:cNvPr id="85009" name="Rettangolo 38"/>
          <p:cNvSpPr>
            <a:spLocks noChangeArrowheads="1"/>
          </p:cNvSpPr>
          <p:nvPr/>
        </p:nvSpPr>
        <p:spPr bwMode="auto">
          <a:xfrm>
            <a:off x="3276600" y="1844675"/>
            <a:ext cx="2663825" cy="400050"/>
          </a:xfrm>
          <a:prstGeom prst="rect">
            <a:avLst/>
          </a:prstGeom>
          <a:noFill/>
          <a:ln w="9525">
            <a:noFill/>
            <a:miter lim="800000"/>
            <a:headEnd/>
            <a:tailEnd/>
          </a:ln>
        </p:spPr>
        <p:txBody>
          <a:bodyPr>
            <a:spAutoFit/>
          </a:bodyPr>
          <a:lstStyle/>
          <a:p>
            <a:pPr algn="ctr"/>
            <a:r>
              <a:rPr lang="it-IT" b="1">
                <a:solidFill>
                  <a:srgbClr val="0070C0"/>
                </a:solidFill>
                <a:latin typeface="Comic Sans MS" pitchFamily="66" charset="0"/>
              </a:rPr>
              <a:t>LA VITTIMA</a:t>
            </a:r>
            <a:endParaRPr lang="it-IT"/>
          </a:p>
        </p:txBody>
      </p:sp>
      <p:sp>
        <p:nvSpPr>
          <p:cNvPr id="85012" name="Rettangolo 17"/>
          <p:cNvSpPr>
            <a:spLocks noChangeArrowheads="1"/>
          </p:cNvSpPr>
          <p:nvPr/>
        </p:nvSpPr>
        <p:spPr bwMode="auto">
          <a:xfrm rot="-5400000">
            <a:off x="6911975" y="3275013"/>
            <a:ext cx="3455987" cy="738188"/>
          </a:xfrm>
          <a:prstGeom prst="rect">
            <a:avLst/>
          </a:prstGeom>
          <a:noFill/>
          <a:ln w="9525">
            <a:noFill/>
            <a:miter lim="800000"/>
            <a:headEnd/>
            <a:tailEnd/>
          </a:ln>
        </p:spPr>
        <p:txBody>
          <a:bodyPr>
            <a:spAutoFit/>
          </a:bodyPr>
          <a:lstStyle/>
          <a:p>
            <a:pPr marL="273050" indent="-273050" algn="ctr" eaLnBrk="0" hangingPunct="0">
              <a:lnSpc>
                <a:spcPct val="150000"/>
              </a:lnSpc>
              <a:spcBef>
                <a:spcPct val="20000"/>
              </a:spcBef>
              <a:buClr>
                <a:srgbClr val="0BD0D9"/>
              </a:buClr>
              <a:buSzPct val="95000"/>
            </a:pPr>
            <a:r>
              <a:rPr lang="it-IT" sz="2800" b="1">
                <a:solidFill>
                  <a:srgbClr val="FF0000"/>
                </a:solidFill>
                <a:latin typeface="Comic Sans MS" pitchFamily="66" charset="0"/>
              </a:rPr>
              <a:t>I DIFENSORI</a:t>
            </a:r>
          </a:p>
        </p:txBody>
      </p:sp>
      <p:sp>
        <p:nvSpPr>
          <p:cNvPr id="25"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26" name="Picture 2"/>
          <p:cNvPicPr>
            <a:picLocks noChangeArrowheads="1"/>
          </p:cNvPicPr>
          <p:nvPr/>
        </p:nvPicPr>
        <p:blipFill>
          <a:blip r:embed="rId16"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2"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
        <p:nvSpPr>
          <p:cNvPr id="5"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501535"/>
            <a:ext cx="8470900" cy="4864100"/>
          </a:xfrm>
          <a:prstGeom prst="rect">
            <a:avLst/>
          </a:prstGeom>
        </p:spPr>
      </p:pic>
    </p:spTree>
    <p:extLst>
      <p:ext uri="{BB962C8B-B14F-4D97-AF65-F5344CB8AC3E}">
        <p14:creationId xmlns:p14="http://schemas.microsoft.com/office/powerpoint/2010/main" val="1835691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2"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
        <p:nvSpPr>
          <p:cNvPr id="5"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772816"/>
            <a:ext cx="7708900" cy="4876800"/>
          </a:xfrm>
          <a:prstGeom prst="rect">
            <a:avLst/>
          </a:prstGeom>
        </p:spPr>
      </p:pic>
    </p:spTree>
    <p:extLst>
      <p:ext uri="{BB962C8B-B14F-4D97-AF65-F5344CB8AC3E}">
        <p14:creationId xmlns:p14="http://schemas.microsoft.com/office/powerpoint/2010/main" val="1682432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2"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
        <p:nvSpPr>
          <p:cNvPr id="5"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335" y="1455770"/>
            <a:ext cx="7289800" cy="4965700"/>
          </a:xfrm>
          <a:prstGeom prst="rect">
            <a:avLst/>
          </a:prstGeom>
        </p:spPr>
      </p:pic>
    </p:spTree>
    <p:extLst>
      <p:ext uri="{BB962C8B-B14F-4D97-AF65-F5344CB8AC3E}">
        <p14:creationId xmlns:p14="http://schemas.microsoft.com/office/powerpoint/2010/main" val="217517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1835150" y="692150"/>
            <a:ext cx="5143500" cy="428625"/>
          </a:xfrm>
        </p:spPr>
        <p:txBody>
          <a:bodyPr rtlCol="0">
            <a:normAutofit fontScale="90000"/>
          </a:bodyPr>
          <a:lstStyle/>
          <a:p>
            <a:pPr eaLnBrk="1" fontAlgn="auto" hangingPunct="1">
              <a:spcAft>
                <a:spcPts val="0"/>
              </a:spcAft>
              <a:defRPr/>
            </a:pPr>
            <a:r>
              <a:rPr lang="it-IT" sz="4000" b="1" dirty="0" smtClean="0">
                <a:solidFill>
                  <a:srgbClr val="FF0000"/>
                </a:solidFill>
                <a:latin typeface="Comic Sans MS" pitchFamily="66" charset="0"/>
                <a:cs typeface="Times New Roman" pitchFamily="18" charset="0"/>
              </a:rPr>
              <a:t>Bullismo &amp; </a:t>
            </a:r>
            <a:r>
              <a:rPr lang="it-IT" sz="4000" b="1" dirty="0" err="1" smtClean="0">
                <a:solidFill>
                  <a:srgbClr val="FF0000"/>
                </a:solidFill>
                <a:latin typeface="Comic Sans MS" pitchFamily="66" charset="0"/>
                <a:cs typeface="Times New Roman" pitchFamily="18" charset="0"/>
              </a:rPr>
              <a:t>Smartphone</a:t>
            </a:r>
            <a:endParaRPr lang="it-IT" sz="4000" dirty="0" smtClean="0">
              <a:solidFill>
                <a:srgbClr val="FF0000"/>
              </a:solidFill>
              <a:latin typeface="Comic Sans MS" pitchFamily="66" charset="0"/>
              <a:cs typeface="Times New Roman" pitchFamily="18" charset="0"/>
            </a:endParaRPr>
          </a:p>
        </p:txBody>
      </p:sp>
      <p:sp>
        <p:nvSpPr>
          <p:cNvPr id="74756" name="Segnaposto contenuto 2"/>
          <p:cNvSpPr>
            <a:spLocks noGrp="1"/>
          </p:cNvSpPr>
          <p:nvPr>
            <p:ph idx="1"/>
          </p:nvPr>
        </p:nvSpPr>
        <p:spPr>
          <a:xfrm>
            <a:off x="179388" y="1412875"/>
            <a:ext cx="8572500" cy="3095625"/>
          </a:xfrm>
        </p:spPr>
        <p:txBody>
          <a:bodyPr/>
          <a:lstStyle/>
          <a:p>
            <a:pPr algn="ctr" eaLnBrk="1" hangingPunct="1">
              <a:lnSpc>
                <a:spcPct val="120000"/>
              </a:lnSpc>
              <a:buFont typeface="Wingdings 2" pitchFamily="18" charset="2"/>
              <a:buNone/>
              <a:defRPr/>
            </a:pPr>
            <a:r>
              <a:rPr lang="it-IT" sz="2800" dirty="0" smtClean="0">
                <a:latin typeface="Garamond" pitchFamily="18" charset="0"/>
                <a:cs typeface="Times New Roman" pitchFamily="18" charset="0"/>
              </a:rPr>
              <a:t>	</a:t>
            </a:r>
            <a:r>
              <a:rPr lang="it-IT" sz="2000" b="1" dirty="0" smtClean="0">
                <a:solidFill>
                  <a:schemeClr val="accent1">
                    <a:lumMod val="75000"/>
                  </a:schemeClr>
                </a:solidFill>
                <a:latin typeface="Comic Sans MS" pitchFamily="66" charset="0"/>
                <a:ea typeface="ＭＳ Ｐゴシック" pitchFamily="34" charset="-128"/>
              </a:rPr>
              <a:t>La condivisione con altre persone, gruppi di chat, social network lede la privacy della persona ripresa.</a:t>
            </a:r>
          </a:p>
          <a:p>
            <a:pPr algn="ctr" eaLnBrk="1" hangingPunct="1">
              <a:lnSpc>
                <a:spcPct val="120000"/>
              </a:lnSpc>
              <a:buFont typeface="Wingdings 2" pitchFamily="18" charset="2"/>
              <a:buNone/>
              <a:defRPr/>
            </a:pPr>
            <a:r>
              <a:rPr lang="it-IT" sz="2000" b="1" dirty="0" smtClean="0">
                <a:solidFill>
                  <a:schemeClr val="accent1">
                    <a:lumMod val="75000"/>
                  </a:schemeClr>
                </a:solidFill>
                <a:latin typeface="Comic Sans MS" pitchFamily="66" charset="0"/>
                <a:ea typeface="ＭＳ Ｐゴシック" pitchFamily="34" charset="-128"/>
              </a:rPr>
              <a:t> Occorre il consenso della persona ritratta. </a:t>
            </a:r>
          </a:p>
          <a:p>
            <a:pPr algn="ctr" eaLnBrk="1" hangingPunct="1">
              <a:lnSpc>
                <a:spcPct val="120000"/>
              </a:lnSpc>
              <a:buFontTx/>
              <a:buNone/>
              <a:defRPr/>
            </a:pPr>
            <a:r>
              <a:rPr lang="it-IT" sz="2000" b="1" dirty="0" smtClean="0">
                <a:solidFill>
                  <a:schemeClr val="accent1">
                    <a:lumMod val="75000"/>
                  </a:schemeClr>
                </a:solidFill>
                <a:latin typeface="Comic Sans MS" pitchFamily="66" charset="0"/>
                <a:ea typeface="ＭＳ Ｐゴシック" pitchFamily="34" charset="-128"/>
              </a:rPr>
              <a:t>Nel  caso  del  minore,  il  consenso   lo  devono   esprimere</a:t>
            </a:r>
          </a:p>
          <a:p>
            <a:pPr algn="ctr" eaLnBrk="1" hangingPunct="1">
              <a:lnSpc>
                <a:spcPct val="120000"/>
              </a:lnSpc>
              <a:buFontTx/>
              <a:buNone/>
              <a:defRPr/>
            </a:pPr>
            <a:r>
              <a:rPr lang="it-IT" sz="2000" b="1" dirty="0" smtClean="0">
                <a:solidFill>
                  <a:schemeClr val="accent1">
                    <a:lumMod val="75000"/>
                  </a:schemeClr>
                </a:solidFill>
                <a:latin typeface="Comic Sans MS" pitchFamily="66" charset="0"/>
                <a:ea typeface="ＭＳ Ｐゴシック" pitchFamily="34" charset="-128"/>
              </a:rPr>
              <a:t> i genitori o i legali per tutela. </a:t>
            </a:r>
          </a:p>
          <a:p>
            <a:pPr algn="ctr" eaLnBrk="1" hangingPunct="1">
              <a:lnSpc>
                <a:spcPct val="120000"/>
              </a:lnSpc>
              <a:buFontTx/>
              <a:buNone/>
              <a:defRPr/>
            </a:pPr>
            <a:endParaRPr lang="it-IT" sz="2000" b="1" dirty="0" smtClean="0">
              <a:solidFill>
                <a:schemeClr val="accent1">
                  <a:lumMod val="75000"/>
                </a:schemeClr>
              </a:solidFill>
              <a:latin typeface="Comic Sans MS" pitchFamily="66" charset="0"/>
              <a:ea typeface="ＭＳ Ｐゴシック" pitchFamily="34" charset="-128"/>
            </a:endParaRPr>
          </a:p>
        </p:txBody>
      </p:sp>
      <p:pic>
        <p:nvPicPr>
          <p:cNvPr id="86020" name="Picture 11" descr="https://encrypted-tbn1.gstatic.com/images?q=tbn:ANd9GcQtZGlXLwKP0HTluOh6t3TPDT6qED3m5H4SKSMmKpy7P2W44fv8"/>
          <p:cNvPicPr>
            <a:picLocks noChangeAspect="1" noChangeArrowheads="1"/>
          </p:cNvPicPr>
          <p:nvPr/>
        </p:nvPicPr>
        <p:blipFill>
          <a:blip r:embed="rId3" cstate="print"/>
          <a:srcRect/>
          <a:stretch>
            <a:fillRect/>
          </a:stretch>
        </p:blipFill>
        <p:spPr bwMode="auto">
          <a:xfrm>
            <a:off x="7451725" y="333375"/>
            <a:ext cx="1368425" cy="1023938"/>
          </a:xfrm>
          <a:prstGeom prst="rect">
            <a:avLst/>
          </a:prstGeom>
          <a:noFill/>
          <a:ln w="9525">
            <a:noFill/>
            <a:miter lim="800000"/>
            <a:headEnd/>
            <a:tailEnd/>
          </a:ln>
        </p:spPr>
      </p:pic>
      <p:pic>
        <p:nvPicPr>
          <p:cNvPr id="86021" name="Picture 13" descr="http://www.net1news.org/sites/default/files/imagecache/Home_immagine_evidenza/bullismo_2.jpg"/>
          <p:cNvPicPr>
            <a:picLocks noChangeAspect="1" noChangeArrowheads="1"/>
          </p:cNvPicPr>
          <p:nvPr/>
        </p:nvPicPr>
        <p:blipFill>
          <a:blip r:embed="rId4" cstate="print"/>
          <a:srcRect/>
          <a:stretch>
            <a:fillRect/>
          </a:stretch>
        </p:blipFill>
        <p:spPr bwMode="auto">
          <a:xfrm>
            <a:off x="395288" y="3933825"/>
            <a:ext cx="3683000" cy="2374900"/>
          </a:xfrm>
          <a:prstGeom prst="rect">
            <a:avLst/>
          </a:prstGeom>
          <a:noFill/>
          <a:ln w="9525">
            <a:noFill/>
            <a:miter lim="800000"/>
            <a:headEnd/>
            <a:tailEnd/>
          </a:ln>
        </p:spPr>
      </p:pic>
      <p:sp>
        <p:nvSpPr>
          <p:cNvPr id="86022" name="Rettangolo 12"/>
          <p:cNvSpPr>
            <a:spLocks noChangeArrowheads="1"/>
          </p:cNvSpPr>
          <p:nvPr/>
        </p:nvSpPr>
        <p:spPr bwMode="auto">
          <a:xfrm>
            <a:off x="4140200" y="4005263"/>
            <a:ext cx="4824413" cy="2033587"/>
          </a:xfrm>
          <a:prstGeom prst="rect">
            <a:avLst/>
          </a:prstGeom>
          <a:noFill/>
          <a:ln w="9525">
            <a:noFill/>
            <a:miter lim="800000"/>
            <a:headEnd/>
            <a:tailEnd/>
          </a:ln>
        </p:spPr>
        <p:txBody>
          <a:bodyPr>
            <a:spAutoFit/>
          </a:bodyPr>
          <a:lstStyle/>
          <a:p>
            <a:pPr marL="273050" indent="-273050" algn="ctr">
              <a:lnSpc>
                <a:spcPct val="120000"/>
              </a:lnSpc>
              <a:spcBef>
                <a:spcPct val="20000"/>
              </a:spcBef>
              <a:buClr>
                <a:srgbClr val="0BD0D9"/>
              </a:buClr>
              <a:buSzPct val="95000"/>
            </a:pPr>
            <a:r>
              <a:rPr lang="it-IT" b="1">
                <a:solidFill>
                  <a:srgbClr val="0B5395"/>
                </a:solidFill>
                <a:latin typeface="Comic Sans MS" pitchFamily="66" charset="0"/>
              </a:rPr>
              <a:t>La videoripresa di “bravate”, violenze, scherzi verso i compagni ed il personale della scuola </a:t>
            </a:r>
          </a:p>
          <a:p>
            <a:pPr marL="273050" indent="-273050" algn="ctr">
              <a:lnSpc>
                <a:spcPct val="120000"/>
              </a:lnSpc>
              <a:spcBef>
                <a:spcPct val="20000"/>
              </a:spcBef>
              <a:buClr>
                <a:srgbClr val="0BD0D9"/>
              </a:buClr>
              <a:buSzPct val="95000"/>
            </a:pPr>
            <a:r>
              <a:rPr lang="it-IT" b="1">
                <a:solidFill>
                  <a:srgbClr val="0B5395"/>
                </a:solidFill>
                <a:latin typeface="Comic Sans MS" pitchFamily="66" charset="0"/>
              </a:rPr>
              <a:t>anche se è commessa da minori</a:t>
            </a:r>
          </a:p>
          <a:p>
            <a:pPr marL="273050" indent="-273050" algn="ctr">
              <a:lnSpc>
                <a:spcPct val="120000"/>
              </a:lnSpc>
              <a:spcBef>
                <a:spcPct val="20000"/>
              </a:spcBef>
              <a:buClr>
                <a:srgbClr val="0BD0D9"/>
              </a:buClr>
              <a:buSzPct val="95000"/>
            </a:pPr>
            <a:r>
              <a:rPr lang="it-IT" b="1">
                <a:solidFill>
                  <a:srgbClr val="0B5395"/>
                </a:solidFill>
                <a:latin typeface="Comic Sans MS" pitchFamily="66" charset="0"/>
              </a:rPr>
              <a:t> è un </a:t>
            </a:r>
            <a:r>
              <a:rPr lang="it-IT" b="1">
                <a:solidFill>
                  <a:srgbClr val="FF0000"/>
                </a:solidFill>
                <a:latin typeface="Comic Sans MS" pitchFamily="66" charset="0"/>
              </a:rPr>
              <a:t>REATO</a:t>
            </a:r>
            <a:r>
              <a:rPr lang="it-IT" b="1">
                <a:solidFill>
                  <a:srgbClr val="0B5395"/>
                </a:solidFill>
                <a:latin typeface="Comic Sans MS" pitchFamily="66" charset="0"/>
              </a:rPr>
              <a:t>.</a:t>
            </a:r>
          </a:p>
        </p:txBody>
      </p:sp>
      <p:sp>
        <p:nvSpPr>
          <p:cNvPr id="9"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10" name="Picture 2"/>
          <p:cNvPicPr>
            <a:picLocks noChangeArrowheads="1"/>
          </p:cNvPicPr>
          <p:nvPr/>
        </p:nvPicPr>
        <p:blipFill>
          <a:blip r:embed="rId5"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87450" y="476250"/>
            <a:ext cx="7308850" cy="504825"/>
          </a:xfrm>
        </p:spPr>
        <p:txBody>
          <a:bodyPr rtlCol="0">
            <a:normAutofit fontScale="90000"/>
          </a:bodyPr>
          <a:lstStyle/>
          <a:p>
            <a:pPr algn="ctr" eaLnBrk="1" fontAlgn="auto" hangingPunct="1">
              <a:spcAft>
                <a:spcPts val="0"/>
              </a:spcAft>
              <a:defRPr/>
            </a:pPr>
            <a:r>
              <a:rPr lang="it-IT" sz="4000" b="1" dirty="0" smtClean="0">
                <a:solidFill>
                  <a:srgbClr val="FF0000"/>
                </a:solidFill>
                <a:latin typeface="Comic Sans MS" pitchFamily="66" charset="0"/>
              </a:rPr>
              <a:t>Cos’è il </a:t>
            </a:r>
            <a:r>
              <a:rPr lang="it-IT" sz="4000" b="1" dirty="0" err="1" smtClean="0">
                <a:solidFill>
                  <a:srgbClr val="FF0000"/>
                </a:solidFill>
                <a:latin typeface="Comic Sans MS" pitchFamily="66" charset="0"/>
              </a:rPr>
              <a:t>Cyberbullismo</a:t>
            </a:r>
            <a:r>
              <a:rPr lang="it-IT" sz="4000" b="1" dirty="0" smtClean="0">
                <a:solidFill>
                  <a:srgbClr val="FF0000"/>
                </a:solidFill>
                <a:latin typeface="Comic Sans MS" pitchFamily="66" charset="0"/>
              </a:rPr>
              <a:t>?</a:t>
            </a:r>
            <a:endParaRPr lang="it-IT" sz="4000" dirty="0" smtClean="0">
              <a:solidFill>
                <a:srgbClr val="FF0000"/>
              </a:solidFill>
              <a:latin typeface="Comic Sans MS" pitchFamily="66" charset="0"/>
            </a:endParaRPr>
          </a:p>
        </p:txBody>
      </p:sp>
      <p:sp>
        <p:nvSpPr>
          <p:cNvPr id="73731" name="Text Box 5"/>
          <p:cNvSpPr txBox="1">
            <a:spLocks noChangeArrowheads="1"/>
          </p:cNvSpPr>
          <p:nvPr/>
        </p:nvSpPr>
        <p:spPr bwMode="auto">
          <a:xfrm>
            <a:off x="0" y="4292600"/>
            <a:ext cx="9251950" cy="2308225"/>
          </a:xfrm>
          <a:prstGeom prst="rect">
            <a:avLst/>
          </a:prstGeom>
          <a:noFill/>
          <a:ln w="9525">
            <a:noFill/>
            <a:miter lim="800000"/>
            <a:headEnd/>
            <a:tailEnd/>
          </a:ln>
        </p:spPr>
        <p:txBody>
          <a:bodyPr>
            <a:spAutoFit/>
          </a:bodyPr>
          <a:lstStyle/>
          <a:p>
            <a:pPr algn="ctr">
              <a:defRPr/>
            </a:pPr>
            <a:r>
              <a:rPr lang="it-IT" sz="2400" b="1" dirty="0">
                <a:solidFill>
                  <a:schemeClr val="accent1">
                    <a:lumMod val="75000"/>
                  </a:schemeClr>
                </a:solidFill>
                <a:latin typeface="Comic Sans MS" pitchFamily="66" charset="0"/>
              </a:rPr>
              <a:t>Spazi </a:t>
            </a:r>
            <a:r>
              <a:rPr lang="it-IT" sz="2400" b="1" dirty="0" smtClean="0">
                <a:solidFill>
                  <a:schemeClr val="accent1">
                    <a:lumMod val="75000"/>
                  </a:schemeClr>
                </a:solidFill>
                <a:latin typeface="Comic Sans MS" pitchFamily="66" charset="0"/>
              </a:rPr>
              <a:t>del </a:t>
            </a:r>
            <a:r>
              <a:rPr lang="it-IT" sz="2400" b="1" dirty="0" err="1">
                <a:solidFill>
                  <a:schemeClr val="accent1">
                    <a:lumMod val="75000"/>
                  </a:schemeClr>
                </a:solidFill>
                <a:latin typeface="Comic Sans MS" pitchFamily="66" charset="0"/>
              </a:rPr>
              <a:t>cyberbullo</a:t>
            </a:r>
            <a:r>
              <a:rPr lang="it-IT" sz="2400" b="1" dirty="0">
                <a:solidFill>
                  <a:schemeClr val="accent1">
                    <a:lumMod val="75000"/>
                  </a:schemeClr>
                </a:solidFill>
                <a:latin typeface="Comic Sans MS" pitchFamily="66" charset="0"/>
              </a:rPr>
              <a:t> : IL WEB :social </a:t>
            </a:r>
            <a:r>
              <a:rPr lang="it-IT" sz="2400" b="1" dirty="0" err="1">
                <a:solidFill>
                  <a:schemeClr val="accent1">
                    <a:lumMod val="75000"/>
                  </a:schemeClr>
                </a:solidFill>
                <a:latin typeface="Comic Sans MS" pitchFamily="66" charset="0"/>
              </a:rPr>
              <a:t>network,smartphone</a:t>
            </a:r>
            <a:r>
              <a:rPr lang="it-IT" sz="2400" b="1" dirty="0">
                <a:solidFill>
                  <a:schemeClr val="accent1">
                    <a:lumMod val="75000"/>
                  </a:schemeClr>
                </a:solidFill>
                <a:latin typeface="Comic Sans MS" pitchFamily="66" charset="0"/>
              </a:rPr>
              <a:t>, email, sms, blog </a:t>
            </a:r>
            <a:endParaRPr lang="it-IT" altLang="ja-JP" sz="2400" b="1" dirty="0">
              <a:solidFill>
                <a:schemeClr val="accent1">
                  <a:lumMod val="75000"/>
                </a:schemeClr>
              </a:solidFill>
              <a:latin typeface="Comic Sans MS" pitchFamily="66" charset="0"/>
            </a:endParaRPr>
          </a:p>
          <a:p>
            <a:pPr algn="ctr">
              <a:defRPr/>
            </a:pPr>
            <a:endParaRPr lang="it-IT" sz="2400" b="1" dirty="0">
              <a:solidFill>
                <a:schemeClr val="accent1">
                  <a:lumMod val="75000"/>
                </a:schemeClr>
              </a:solidFill>
              <a:latin typeface="Comic Sans MS" pitchFamily="66" charset="0"/>
            </a:endParaRPr>
          </a:p>
          <a:p>
            <a:pPr algn="ctr">
              <a:defRPr/>
            </a:pPr>
            <a:r>
              <a:rPr lang="it-IT" sz="2400" b="1" dirty="0">
                <a:solidFill>
                  <a:schemeClr val="accent1">
                    <a:lumMod val="75000"/>
                  </a:schemeClr>
                </a:solidFill>
                <a:latin typeface="Comic Sans MS" pitchFamily="66" charset="0"/>
              </a:rPr>
              <a:t>Modalità : commenti dispregiativi, offensivi, divulgazione foto/video attraverso il web</a:t>
            </a:r>
          </a:p>
          <a:p>
            <a:pPr algn="ctr">
              <a:defRPr/>
            </a:pPr>
            <a:r>
              <a:rPr lang="it-IT" sz="2400" b="1" dirty="0">
                <a:solidFill>
                  <a:schemeClr val="accent1">
                    <a:lumMod val="75000"/>
                  </a:schemeClr>
                </a:solidFill>
                <a:latin typeface="Comic Sans MS" pitchFamily="66" charset="0"/>
              </a:rPr>
              <a:t>Caratteristiche: Anonimato,assenza di limiti spaziotemporali</a:t>
            </a:r>
          </a:p>
        </p:txBody>
      </p:sp>
      <p:sp>
        <p:nvSpPr>
          <p:cNvPr id="73736" name="Rettangolo 11"/>
          <p:cNvSpPr>
            <a:spLocks noChangeArrowheads="1"/>
          </p:cNvSpPr>
          <p:nvPr/>
        </p:nvSpPr>
        <p:spPr bwMode="auto">
          <a:xfrm>
            <a:off x="1998913" y="1096591"/>
            <a:ext cx="6696075" cy="3046988"/>
          </a:xfrm>
          <a:prstGeom prst="rect">
            <a:avLst/>
          </a:prstGeom>
          <a:noFill/>
          <a:ln w="9525">
            <a:noFill/>
            <a:miter lim="800000"/>
            <a:headEnd/>
            <a:tailEnd/>
          </a:ln>
        </p:spPr>
        <p:txBody>
          <a:bodyPr>
            <a:spAutoFit/>
          </a:bodyPr>
          <a:lstStyle/>
          <a:p>
            <a:pPr algn="r">
              <a:defRPr/>
            </a:pPr>
            <a:r>
              <a:rPr lang="it-IT" sz="2400" b="1" dirty="0">
                <a:solidFill>
                  <a:schemeClr val="accent1">
                    <a:lumMod val="75000"/>
                  </a:schemeClr>
                </a:solidFill>
                <a:latin typeface="Comic Sans MS" pitchFamily="66" charset="0"/>
              </a:rPr>
              <a:t>Un comportamento </a:t>
            </a:r>
            <a:endParaRPr lang="it-IT" sz="2400" b="1" dirty="0" smtClean="0">
              <a:solidFill>
                <a:schemeClr val="accent1">
                  <a:lumMod val="75000"/>
                </a:schemeClr>
              </a:solidFill>
              <a:latin typeface="Comic Sans MS" pitchFamily="66" charset="0"/>
            </a:endParaRPr>
          </a:p>
          <a:p>
            <a:pPr algn="r">
              <a:defRPr/>
            </a:pPr>
            <a:r>
              <a:rPr lang="it-IT" sz="2400" b="1" dirty="0" smtClean="0">
                <a:solidFill>
                  <a:schemeClr val="accent1">
                    <a:lumMod val="75000"/>
                  </a:schemeClr>
                </a:solidFill>
                <a:latin typeface="Comic Sans MS" pitchFamily="66" charset="0"/>
              </a:rPr>
              <a:t>di prevaricazione; </a:t>
            </a:r>
            <a:endParaRPr lang="it-IT" sz="2400" b="1" dirty="0">
              <a:solidFill>
                <a:schemeClr val="accent1">
                  <a:lumMod val="75000"/>
                </a:schemeClr>
              </a:solidFill>
              <a:latin typeface="Comic Sans MS" pitchFamily="66" charset="0"/>
            </a:endParaRPr>
          </a:p>
          <a:p>
            <a:pPr algn="r">
              <a:defRPr/>
            </a:pPr>
            <a:r>
              <a:rPr lang="it-IT" sz="2400" b="1" dirty="0">
                <a:solidFill>
                  <a:schemeClr val="accent1">
                    <a:lumMod val="75000"/>
                  </a:schemeClr>
                </a:solidFill>
                <a:latin typeface="Comic Sans MS" pitchFamily="66" charset="0"/>
              </a:rPr>
              <a:t>Reiterato nel tempo;</a:t>
            </a:r>
          </a:p>
          <a:p>
            <a:pPr algn="r">
              <a:defRPr/>
            </a:pPr>
            <a:r>
              <a:rPr lang="it-IT" sz="2400" b="1" dirty="0">
                <a:solidFill>
                  <a:schemeClr val="accent1">
                    <a:lumMod val="75000"/>
                  </a:schemeClr>
                </a:solidFill>
                <a:latin typeface="Comic Sans MS" pitchFamily="66" charset="0"/>
              </a:rPr>
              <a:t>Persistente</a:t>
            </a:r>
          </a:p>
          <a:p>
            <a:pPr algn="r">
              <a:defRPr/>
            </a:pPr>
            <a:r>
              <a:rPr lang="it-IT" sz="2400" b="1" dirty="0">
                <a:solidFill>
                  <a:schemeClr val="accent1">
                    <a:lumMod val="75000"/>
                  </a:schemeClr>
                </a:solidFill>
                <a:latin typeface="Comic Sans MS" pitchFamily="66" charset="0"/>
              </a:rPr>
              <a:t>Da parte di</a:t>
            </a:r>
          </a:p>
          <a:p>
            <a:pPr algn="r">
              <a:defRPr/>
            </a:pPr>
            <a:r>
              <a:rPr lang="it-IT" sz="2400" b="1" dirty="0">
                <a:solidFill>
                  <a:schemeClr val="accent1">
                    <a:lumMod val="75000"/>
                  </a:schemeClr>
                </a:solidFill>
                <a:latin typeface="Comic Sans MS" pitchFamily="66" charset="0"/>
              </a:rPr>
              <a:t>Gruppi o singoli dominanti (bulli) </a:t>
            </a:r>
          </a:p>
          <a:p>
            <a:pPr algn="r">
              <a:defRPr/>
            </a:pPr>
            <a:r>
              <a:rPr lang="it-IT" sz="2400" b="1" dirty="0">
                <a:solidFill>
                  <a:schemeClr val="accent1">
                    <a:lumMod val="75000"/>
                  </a:schemeClr>
                </a:solidFill>
                <a:latin typeface="Comic Sans MS" pitchFamily="66" charset="0"/>
              </a:rPr>
              <a:t>contro incapace</a:t>
            </a:r>
          </a:p>
          <a:p>
            <a:pPr algn="r">
              <a:defRPr/>
            </a:pPr>
            <a:r>
              <a:rPr lang="it-IT" sz="2400" b="1" dirty="0">
                <a:solidFill>
                  <a:schemeClr val="accent1">
                    <a:lumMod val="75000"/>
                  </a:schemeClr>
                </a:solidFill>
                <a:latin typeface="Comic Sans MS" pitchFamily="66" charset="0"/>
              </a:rPr>
              <a:t> di difendersi (vittima).</a:t>
            </a:r>
          </a:p>
        </p:txBody>
      </p:sp>
      <p:pic>
        <p:nvPicPr>
          <p:cNvPr id="82949" name="Picture 2" descr="http://www.sfogliacitta.it/wp-content/uploads/2013/05/20130204_cyberbullismo_1813.jpg"/>
          <p:cNvPicPr>
            <a:picLocks noChangeAspect="1" noChangeArrowheads="1"/>
          </p:cNvPicPr>
          <p:nvPr/>
        </p:nvPicPr>
        <p:blipFill>
          <a:blip r:embed="rId3" cstate="print"/>
          <a:srcRect/>
          <a:stretch>
            <a:fillRect/>
          </a:stretch>
        </p:blipFill>
        <p:spPr bwMode="auto">
          <a:xfrm>
            <a:off x="468313" y="1773238"/>
            <a:ext cx="2951162" cy="2397125"/>
          </a:xfrm>
          <a:prstGeom prst="rect">
            <a:avLst/>
          </a:prstGeom>
          <a:noFill/>
          <a:ln w="9525">
            <a:noFill/>
            <a:miter lim="800000"/>
            <a:headEnd/>
            <a:tailEnd/>
          </a:ln>
        </p:spPr>
      </p:pic>
      <p:sp>
        <p:nvSpPr>
          <p:cNvPr id="8"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9" name="Picture 2"/>
          <p:cNvPicPr>
            <a:picLocks noChangeArrowheads="1"/>
          </p:cNvPicPr>
          <p:nvPr/>
        </p:nvPicPr>
        <p:blipFill>
          <a:blip r:embed="rId4"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258193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ttangolo 20"/>
          <p:cNvSpPr>
            <a:spLocks noChangeArrowheads="1"/>
          </p:cNvSpPr>
          <p:nvPr/>
        </p:nvSpPr>
        <p:spPr bwMode="auto">
          <a:xfrm>
            <a:off x="2490788" y="357188"/>
            <a:ext cx="4568825" cy="646112"/>
          </a:xfrm>
          <a:prstGeom prst="rect">
            <a:avLst/>
          </a:prstGeom>
          <a:noFill/>
          <a:ln w="9525">
            <a:noFill/>
            <a:miter lim="800000"/>
            <a:headEnd/>
            <a:tailEnd/>
          </a:ln>
        </p:spPr>
        <p:txBody>
          <a:bodyPr wrap="none">
            <a:spAutoFit/>
          </a:bodyPr>
          <a:lstStyle/>
          <a:p>
            <a:pPr algn="ctr"/>
            <a:r>
              <a:rPr lang="it-IT" sz="3600" b="1">
                <a:solidFill>
                  <a:srgbClr val="FF0000"/>
                </a:solidFill>
                <a:latin typeface="Comic Sans MS" pitchFamily="66" charset="0"/>
              </a:rPr>
              <a:t>Quali sono i reati ?</a:t>
            </a:r>
          </a:p>
        </p:txBody>
      </p:sp>
      <p:graphicFrame>
        <p:nvGraphicFramePr>
          <p:cNvPr id="8" name="Tabella 7"/>
          <p:cNvGraphicFramePr>
            <a:graphicFrameLocks noGrp="1"/>
          </p:cNvGraphicFramePr>
          <p:nvPr/>
        </p:nvGraphicFramePr>
        <p:xfrm>
          <a:off x="683568" y="1570080"/>
          <a:ext cx="7992888" cy="4754880"/>
        </p:xfrm>
        <a:graphic>
          <a:graphicData uri="http://schemas.openxmlformats.org/drawingml/2006/table">
            <a:tbl>
              <a:tblPr>
                <a:effectLst>
                  <a:outerShdw blurRad="50800" dist="38100" dir="18900000" algn="bl" rotWithShape="0">
                    <a:prstClr val="black">
                      <a:alpha val="40000"/>
                    </a:prstClr>
                  </a:outerShdw>
                </a:effectLst>
              </a:tblPr>
              <a:tblGrid>
                <a:gridCol w="5944588">
                  <a:extLst>
                    <a:ext uri="{9D8B030D-6E8A-4147-A177-3AD203B41FA5}">
                      <a16:colId xmlns:a16="http://schemas.microsoft.com/office/drawing/2014/main" xmlns="" val="20000"/>
                    </a:ext>
                  </a:extLst>
                </a:gridCol>
                <a:gridCol w="2048300">
                  <a:extLst>
                    <a:ext uri="{9D8B030D-6E8A-4147-A177-3AD203B41FA5}">
                      <a16:colId xmlns:a16="http://schemas.microsoft.com/office/drawing/2014/main" xmlns="" val="20001"/>
                    </a:ext>
                  </a:extLst>
                </a:gridCol>
              </a:tblGrid>
              <a:tr h="9311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kern="1200" cap="none" normalizeH="0" baseline="0" dirty="0" smtClean="0">
                          <a:ln>
                            <a:noFill/>
                          </a:ln>
                          <a:solidFill>
                            <a:schemeClr val="bg1"/>
                          </a:solidFill>
                          <a:effectLst/>
                          <a:latin typeface="Calibri" charset="0"/>
                          <a:ea typeface="ＭＳ Ｐゴシック" charset="0"/>
                          <a:cs typeface="ＭＳ Ｐゴシック" charset="0"/>
                        </a:rPr>
                        <a:t>Art. 594  c.p. </a:t>
                      </a:r>
                      <a:r>
                        <a:rPr kumimoji="0" lang="it-IT" sz="1800" b="1" i="0" u="none" strike="noStrike" kern="1200" cap="none" normalizeH="0" baseline="0" dirty="0" smtClean="0">
                          <a:ln>
                            <a:noFill/>
                          </a:ln>
                          <a:solidFill>
                            <a:srgbClr val="FFFF00"/>
                          </a:solidFill>
                          <a:effectLst/>
                          <a:latin typeface="Calibri" charset="0"/>
                          <a:ea typeface="ＭＳ Ｐゴシック" charset="0"/>
                          <a:cs typeface="ＭＳ Ｐゴシック" charset="0"/>
                        </a:rPr>
                        <a:t>Ingiuria</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kern="1200" cap="none" normalizeH="0" baseline="0" dirty="0" smtClean="0">
                          <a:ln>
                            <a:noFill/>
                          </a:ln>
                          <a:solidFill>
                            <a:schemeClr val="bg1"/>
                          </a:solidFill>
                          <a:effectLst/>
                          <a:latin typeface="Calibri" charset="0"/>
                          <a:ea typeface="ＭＳ Ｐゴシック" charset="0"/>
                          <a:cs typeface="ＭＳ Ｐゴシック" charset="0"/>
                        </a:rPr>
                        <a:t>Un ragazzo </a:t>
                      </a:r>
                      <a:r>
                        <a:rPr kumimoji="0" lang="it-IT" sz="1600" b="1" i="0" u="none" strike="noStrike" kern="1200" cap="none" normalizeH="0" baseline="0" dirty="0" smtClean="0">
                          <a:ln>
                            <a:noFill/>
                          </a:ln>
                          <a:solidFill>
                            <a:srgbClr val="FF0000"/>
                          </a:solidFill>
                          <a:effectLst/>
                          <a:latin typeface="Calibri" charset="0"/>
                          <a:ea typeface="ＭＳ Ｐゴシック" charset="0"/>
                          <a:cs typeface="ＭＳ Ｐゴシック" charset="0"/>
                        </a:rPr>
                        <a:t>pubblica</a:t>
                      </a:r>
                      <a:r>
                        <a:rPr kumimoji="0" lang="it-IT" sz="1600" b="0" i="0" u="none" strike="noStrike" kern="1200" cap="none" normalizeH="0" baseline="0" dirty="0" smtClean="0">
                          <a:ln>
                            <a:noFill/>
                          </a:ln>
                          <a:solidFill>
                            <a:schemeClr val="bg1"/>
                          </a:solidFill>
                          <a:effectLst/>
                          <a:latin typeface="Calibri" charset="0"/>
                          <a:ea typeface="ＭＳ Ｐゴシック" charset="0"/>
                          <a:cs typeface="ＭＳ Ｐゴシック" charset="0"/>
                        </a:rPr>
                        <a:t> su una chat dove sono </a:t>
                      </a:r>
                      <a:r>
                        <a:rPr kumimoji="0" lang="it-IT" sz="1600" b="0" i="1" u="none" strike="noStrike" kern="1200" cap="none" normalizeH="0" baseline="0" dirty="0" smtClean="0">
                          <a:ln>
                            <a:noFill/>
                          </a:ln>
                          <a:solidFill>
                            <a:schemeClr val="bg1"/>
                          </a:solidFill>
                          <a:effectLst/>
                          <a:latin typeface="Calibri" charset="0"/>
                          <a:ea typeface="ＭＳ Ｐゴシック" charset="0"/>
                          <a:cs typeface="ＭＳ Ｐゴシック" charset="0"/>
                        </a:rPr>
                        <a:t>on </a:t>
                      </a:r>
                      <a:r>
                        <a:rPr kumimoji="0" lang="it-IT" sz="1600" b="0" i="1" u="none" strike="noStrike" kern="1200" cap="none" normalizeH="0" baseline="0" dirty="0" err="1" smtClean="0">
                          <a:ln>
                            <a:noFill/>
                          </a:ln>
                          <a:solidFill>
                            <a:schemeClr val="bg1"/>
                          </a:solidFill>
                          <a:effectLst/>
                          <a:latin typeface="Calibri" charset="0"/>
                          <a:ea typeface="ＭＳ Ｐゴシック" charset="0"/>
                          <a:cs typeface="ＭＳ Ｐゴシック" charset="0"/>
                        </a:rPr>
                        <a:t>line</a:t>
                      </a:r>
                      <a:r>
                        <a:rPr kumimoji="0" lang="it-IT" sz="1600" b="0" i="0" u="none" strike="noStrike" kern="1200" cap="none" normalizeH="0" baseline="0" dirty="0" smtClean="0">
                          <a:ln>
                            <a:noFill/>
                          </a:ln>
                          <a:solidFill>
                            <a:schemeClr val="bg1"/>
                          </a:solidFill>
                          <a:effectLst/>
                          <a:latin typeface="Calibri" charset="0"/>
                          <a:ea typeface="ＭＳ Ｐゴシック" charset="0"/>
                          <a:cs typeface="ＭＳ Ｐゴシック" charset="0"/>
                        </a:rPr>
                        <a:t> tutti i compagni di classe e la stessa persona che offende frasi tipo :”Marta Rossi” è un’imbecille”, oppure “Lucia Verdi è una poco di buono” oppure “Sara </a:t>
                      </a:r>
                      <a:r>
                        <a:rPr kumimoji="0" lang="it-IT" sz="1600" b="0" i="0" u="none" strike="noStrike" kern="1200" cap="none" normalizeH="0" baseline="0" dirty="0" err="1" smtClean="0">
                          <a:ln>
                            <a:noFill/>
                          </a:ln>
                          <a:solidFill>
                            <a:schemeClr val="bg1"/>
                          </a:solidFill>
                          <a:effectLst/>
                          <a:latin typeface="Calibri" charset="0"/>
                          <a:ea typeface="ＭＳ Ｐゴシック" charset="0"/>
                          <a:cs typeface="ＭＳ Ｐゴシック" charset="0"/>
                        </a:rPr>
                        <a:t>Blue</a:t>
                      </a:r>
                      <a:r>
                        <a:rPr kumimoji="0" lang="it-IT" sz="1600" b="0" i="0" u="none" strike="noStrike" kern="1200" cap="none" normalizeH="0" baseline="0" dirty="0" smtClean="0">
                          <a:ln>
                            <a:noFill/>
                          </a:ln>
                          <a:solidFill>
                            <a:schemeClr val="bg1"/>
                          </a:solidFill>
                          <a:effectLst/>
                          <a:latin typeface="Calibri" charset="0"/>
                          <a:ea typeface="ＭＳ Ｐゴシック" charset="0"/>
                          <a:cs typeface="ＭＳ Ｐゴシック" charset="0"/>
                        </a:rPr>
                        <a:t> è una negra schifosa”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cap="none" normalizeH="0" baseline="0" dirty="0" smtClean="0">
                        <a:ln>
                          <a:noFill/>
                        </a:ln>
                        <a:solidFill>
                          <a:srgbClr val="FFFFFF"/>
                        </a:solidFill>
                        <a:effectLst/>
                        <a:latin typeface="Calibri"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1" i="0" u="none" strike="noStrike" cap="none" normalizeH="0" baseline="0" dirty="0" smtClean="0">
                          <a:ln>
                            <a:noFill/>
                          </a:ln>
                          <a:solidFill>
                            <a:srgbClr val="FFFFFF"/>
                          </a:solidFill>
                          <a:effectLst/>
                          <a:latin typeface="Calibri" charset="0"/>
                          <a:ea typeface="ＭＳ Ｐゴシック" charset="0"/>
                          <a:cs typeface="ＭＳ Ｐゴシック" charset="0"/>
                        </a:rPr>
                        <a:t>Reclusione  fino a  </a:t>
                      </a:r>
                      <a:r>
                        <a:rPr kumimoji="0" lang="it-IT" sz="1800" b="1" i="0" u="none" strike="noStrike" cap="none" normalizeH="0" baseline="0" dirty="0" smtClean="0">
                          <a:ln>
                            <a:noFill/>
                          </a:ln>
                          <a:solidFill>
                            <a:srgbClr val="FF0000"/>
                          </a:solidFill>
                          <a:effectLst/>
                          <a:latin typeface="Calibri" charset="0"/>
                          <a:ea typeface="ＭＳ Ｐゴシック" charset="0"/>
                          <a:cs typeface="ＭＳ Ｐゴシック" charset="0"/>
                        </a:rPr>
                        <a:t>6 mesi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bg1"/>
                          </a:solidFill>
                          <a:effectLst/>
                          <a:latin typeface="Calibri" charset="0"/>
                          <a:ea typeface="ＭＳ Ｐゴシック" charset="0"/>
                          <a:cs typeface="ＭＳ Ｐゴシック" charset="0"/>
                        </a:rPr>
                        <a:t>Multa fino a </a:t>
                      </a:r>
                      <a:r>
                        <a:rPr kumimoji="0" lang="it-IT" sz="1800" b="1" i="0" u="none" strike="noStrike" cap="none" normalizeH="0" baseline="0" dirty="0" smtClean="0">
                          <a:ln>
                            <a:noFill/>
                          </a:ln>
                          <a:solidFill>
                            <a:srgbClr val="FF0000"/>
                          </a:solidFill>
                          <a:effectLst/>
                          <a:latin typeface="Calibri" charset="0"/>
                          <a:ea typeface="ＭＳ Ｐゴシック" charset="0"/>
                          <a:cs typeface="ＭＳ Ｐゴシック" charset="0"/>
                        </a:rPr>
                        <a:t>516 €</a:t>
                      </a:r>
                      <a:endParaRPr kumimoji="0" lang="it-IT" sz="1800" b="1" i="0" u="none" strike="noStrike" cap="none" normalizeH="0" baseline="0" dirty="0">
                        <a:ln>
                          <a:noFill/>
                        </a:ln>
                        <a:solidFill>
                          <a:schemeClr val="bg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95959"/>
                    </a:solidFill>
                  </a:tcPr>
                </a:tc>
                <a:extLst>
                  <a:ext uri="{0D108BD9-81ED-4DB2-BD59-A6C34878D82A}">
                    <a16:rowId xmlns:a16="http://schemas.microsoft.com/office/drawing/2014/main" xmlns="" val="10000"/>
                  </a:ext>
                </a:extLst>
              </a:tr>
              <a:tr h="10814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kern="1200" cap="none" normalizeH="0" baseline="0" dirty="0" smtClean="0">
                          <a:ln>
                            <a:noFill/>
                          </a:ln>
                          <a:solidFill>
                            <a:schemeClr val="bg1"/>
                          </a:solidFill>
                          <a:effectLst/>
                          <a:latin typeface="Calibri" charset="0"/>
                          <a:ea typeface="ＭＳ Ｐゴシック" charset="0"/>
                          <a:cs typeface="ＭＳ Ｐゴシック" charset="0"/>
                        </a:rPr>
                        <a:t>Art. 612  c.p. </a:t>
                      </a:r>
                      <a:r>
                        <a:rPr kumimoji="0" lang="it-IT" sz="1800" b="1" i="0" u="none" strike="noStrike" kern="1200" cap="none" normalizeH="0" baseline="0" dirty="0" smtClean="0">
                          <a:ln>
                            <a:noFill/>
                          </a:ln>
                          <a:solidFill>
                            <a:srgbClr val="FFFF00"/>
                          </a:solidFill>
                          <a:effectLst/>
                          <a:latin typeface="Calibri" charset="0"/>
                          <a:ea typeface="ＭＳ Ｐゴシック" charset="0"/>
                          <a:cs typeface="ＭＳ Ｐゴシック" charset="0"/>
                        </a:rPr>
                        <a:t>Minaccia</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kern="1200" cap="none" normalizeH="0" baseline="0" dirty="0" smtClean="0">
                          <a:ln>
                            <a:noFill/>
                          </a:ln>
                          <a:solidFill>
                            <a:schemeClr val="bg1"/>
                          </a:solidFill>
                          <a:effectLst/>
                          <a:latin typeface="Calibri" charset="0"/>
                          <a:ea typeface="ＭＳ Ｐゴシック" charset="0"/>
                          <a:cs typeface="ＭＳ Ｐゴシック" charset="0"/>
                        </a:rPr>
                        <a:t>Chiunque minaccia ad altri un ingiusto danno è punito, a querela della persona offesa, con la multa fino a euro 51  (esempio inviare una mail intimidatoria a un compagno di classe con cui si è litigato).</a:t>
                      </a:r>
                      <a:br>
                        <a:rPr kumimoji="0" lang="it-IT" sz="1600" b="0" i="0" u="none" strike="noStrike" kern="1200" cap="none" normalizeH="0" baseline="0" dirty="0" smtClean="0">
                          <a:ln>
                            <a:noFill/>
                          </a:ln>
                          <a:solidFill>
                            <a:schemeClr val="bg1"/>
                          </a:solidFill>
                          <a:effectLst/>
                          <a:latin typeface="Calibri" charset="0"/>
                          <a:ea typeface="ＭＳ Ｐゴシック" charset="0"/>
                          <a:cs typeface="ＭＳ Ｐゴシック" charset="0"/>
                        </a:rPr>
                      </a:br>
                      <a:r>
                        <a:rPr kumimoji="0" lang="it-IT" sz="1600" b="0" i="0" u="none" strike="noStrike" kern="1200" cap="none" normalizeH="0" baseline="0" dirty="0" smtClean="0">
                          <a:ln>
                            <a:noFill/>
                          </a:ln>
                          <a:solidFill>
                            <a:schemeClr val="bg1"/>
                          </a:solidFill>
                          <a:effectLst/>
                          <a:latin typeface="Calibri" charset="0"/>
                          <a:ea typeface="ＭＳ Ｐゴシック" charset="0"/>
                          <a:cs typeface="ＭＳ Ｐゴシック" charset="0"/>
                        </a:rPr>
                        <a:t>Se la minaccia è grave la pena è della reclusione fino a un anno e si procede d'ufficio.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cap="none" normalizeH="0" baseline="0" dirty="0" smtClean="0">
                        <a:ln>
                          <a:noFill/>
                        </a:ln>
                        <a:solidFill>
                          <a:srgbClr val="FFFFFF"/>
                        </a:solidFill>
                        <a:effectLst/>
                        <a:latin typeface="Calibri"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1" i="0" u="none" strike="noStrike" cap="none" normalizeH="0" baseline="0" dirty="0" smtClean="0">
                          <a:ln>
                            <a:noFill/>
                          </a:ln>
                          <a:solidFill>
                            <a:srgbClr val="FFFFFF"/>
                          </a:solidFill>
                          <a:effectLst/>
                          <a:latin typeface="Calibri" charset="0"/>
                          <a:ea typeface="ＭＳ Ｐゴシック" charset="0"/>
                          <a:cs typeface="ＭＳ Ｐゴシック" charset="0"/>
                        </a:rPr>
                        <a:t>Reclusione  fino 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1" i="0" u="none" strike="noStrike" cap="none" normalizeH="0" baseline="0" dirty="0" smtClean="0">
                          <a:ln>
                            <a:noFill/>
                          </a:ln>
                          <a:solidFill>
                            <a:srgbClr val="FF0000"/>
                          </a:solidFill>
                          <a:effectLst/>
                          <a:latin typeface="Calibri" charset="0"/>
                          <a:ea typeface="ＭＳ Ｐゴシック" charset="0"/>
                          <a:cs typeface="ＭＳ Ｐゴシック" charset="0"/>
                        </a:rPr>
                        <a:t>1 anno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95959"/>
                    </a:solidFill>
                  </a:tcPr>
                </a:tc>
                <a:extLst>
                  <a:ext uri="{0D108BD9-81ED-4DB2-BD59-A6C34878D82A}">
                    <a16:rowId xmlns:a16="http://schemas.microsoft.com/office/drawing/2014/main" xmlns="" val="10001"/>
                  </a:ext>
                </a:extLst>
              </a:tr>
              <a:tr h="10522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bg1"/>
                          </a:solidFill>
                          <a:effectLst/>
                          <a:latin typeface="Calibri" charset="0"/>
                          <a:ea typeface="ＭＳ Ｐゴシック" charset="0"/>
                          <a:cs typeface="ＭＳ Ｐゴシック" charset="0"/>
                        </a:rPr>
                        <a:t>Art. 595 </a:t>
                      </a:r>
                      <a:r>
                        <a:rPr kumimoji="0" lang="it-IT" sz="1800" b="1" i="0" u="none" strike="noStrike" cap="none" normalizeH="0" baseline="0" dirty="0" smtClean="0">
                          <a:ln>
                            <a:noFill/>
                          </a:ln>
                          <a:solidFill>
                            <a:srgbClr val="FFFF00"/>
                          </a:solidFill>
                          <a:effectLst/>
                          <a:latin typeface="Calibri" charset="0"/>
                          <a:ea typeface="ＭＳ Ｐゴシック" charset="0"/>
                          <a:cs typeface="ＭＳ Ｐゴシック" charset="0"/>
                        </a:rPr>
                        <a:t>Diffamazione</a:t>
                      </a:r>
                      <a:r>
                        <a:rPr kumimoji="0" lang="it-IT" sz="1800" b="1" i="0" u="none" strike="noStrike" cap="none" normalizeH="0" baseline="0" dirty="0" smtClean="0">
                          <a:ln>
                            <a:noFill/>
                          </a:ln>
                          <a:solidFill>
                            <a:schemeClr val="bg1"/>
                          </a:solidFill>
                          <a:effectLst/>
                          <a:latin typeface="Calibri" charset="0"/>
                          <a:ea typeface="ＭＳ Ｐゴシック" charset="0"/>
                          <a:cs typeface="ＭＳ Ｐゴシック" charset="0"/>
                        </a:rPr>
                        <a:t> aggravata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bg1"/>
                          </a:solidFill>
                          <a:effectLst/>
                          <a:latin typeface="Calibri" charset="0"/>
                          <a:ea typeface="ＭＳ Ｐゴシック" charset="0"/>
                          <a:cs typeface="ＭＳ Ｐゴシック" charset="0"/>
                        </a:rPr>
                        <a:t>Offendere la reputazione di qualcuno comunicando con più persone. Un ragazzo pubblica sulla sua bacheca di </a:t>
                      </a:r>
                      <a:r>
                        <a:rPr kumimoji="0" lang="it-IT" sz="1600" b="0" i="0" u="none" strike="noStrike" cap="none" normalizeH="0" baseline="0" dirty="0" err="1" smtClean="0">
                          <a:ln>
                            <a:noFill/>
                          </a:ln>
                          <a:solidFill>
                            <a:schemeClr val="bg1"/>
                          </a:solidFill>
                          <a:effectLst/>
                          <a:latin typeface="Calibri" charset="0"/>
                          <a:ea typeface="ＭＳ Ｐゴシック" charset="0"/>
                          <a:cs typeface="ＭＳ Ｐゴシック" charset="0"/>
                        </a:rPr>
                        <a:t>facebook</a:t>
                      </a:r>
                      <a:r>
                        <a:rPr kumimoji="0" lang="it-IT" sz="1600" b="0" i="0" u="none" strike="noStrike" cap="none" normalizeH="0" baseline="0" dirty="0" smtClean="0">
                          <a:ln>
                            <a:noFill/>
                          </a:ln>
                          <a:solidFill>
                            <a:schemeClr val="bg1"/>
                          </a:solidFill>
                          <a:effectLst/>
                          <a:latin typeface="Calibri" charset="0"/>
                          <a:ea typeface="ＭＳ Ｐゴシック" charset="0"/>
                          <a:cs typeface="ＭＳ Ｐゴシック" charset="0"/>
                        </a:rPr>
                        <a:t> notizie false relative ad un compagno di scuola indicandone nome e cognome e senza che questo sia tra gli amici che accedono al suo profilo (</a:t>
                      </a:r>
                      <a:r>
                        <a:rPr kumimoji="0" lang="it-IT" sz="1600" b="0" i="0" u="none" strike="noStrike" cap="none" normalizeH="0" baseline="0" dirty="0" err="1" smtClean="0">
                          <a:ln>
                            <a:noFill/>
                          </a:ln>
                          <a:solidFill>
                            <a:schemeClr val="bg1"/>
                          </a:solidFill>
                          <a:effectLst/>
                          <a:latin typeface="Calibri" charset="0"/>
                          <a:ea typeface="ＭＳ Ｐゴシック" charset="0"/>
                          <a:cs typeface="ＭＳ Ｐゴシック" charset="0"/>
                        </a:rPr>
                        <a:t>es</a:t>
                      </a:r>
                      <a:r>
                        <a:rPr kumimoji="0" lang="it-IT" sz="1600" b="0" i="0" u="none" strike="noStrike" cap="none" normalizeH="0" baseline="0" dirty="0" smtClean="0">
                          <a:ln>
                            <a:noFill/>
                          </a:ln>
                          <a:solidFill>
                            <a:schemeClr val="bg1"/>
                          </a:solidFill>
                          <a:effectLst/>
                          <a:latin typeface="Calibri" charset="0"/>
                          <a:ea typeface="ＭＳ Ｐゴシック" charset="0"/>
                          <a:cs typeface="ＭＳ Ｐゴシック" charset="0"/>
                        </a:rPr>
                        <a:t>.”Carlo Rossi è un ladro che ruba nel supermercato” oppure “Marta Bianchi fa la prostituta in strada”)  </a:t>
                      </a:r>
                      <a:endParaRPr kumimoji="0" lang="it-IT" sz="1600" b="0" i="0" u="none" strike="noStrike" cap="none" normalizeH="0" baseline="0" dirty="0">
                        <a:ln>
                          <a:noFill/>
                        </a:ln>
                        <a:solidFill>
                          <a:schemeClr val="bg1"/>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cap="none" normalizeH="0" baseline="0" dirty="0" smtClean="0">
                        <a:ln>
                          <a:noFill/>
                        </a:ln>
                        <a:solidFill>
                          <a:schemeClr val="bg1"/>
                        </a:solidFill>
                        <a:effectLst/>
                        <a:latin typeface="Calibri"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1" i="0" u="none" strike="noStrike" cap="none" normalizeH="0" baseline="0" dirty="0" smtClean="0">
                          <a:ln>
                            <a:noFill/>
                          </a:ln>
                          <a:solidFill>
                            <a:srgbClr val="FFFFFF"/>
                          </a:solidFill>
                          <a:effectLst/>
                          <a:latin typeface="Calibri" charset="0"/>
                          <a:ea typeface="ＭＳ Ｐゴシック" charset="0"/>
                          <a:cs typeface="ＭＳ Ｐゴシック" charset="0"/>
                        </a:rPr>
                        <a:t>Reclusione  fino 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1" i="0" u="none" strike="noStrike" cap="none" normalizeH="0" baseline="0" dirty="0" smtClean="0">
                          <a:ln>
                            <a:noFill/>
                          </a:ln>
                          <a:solidFill>
                            <a:srgbClr val="FF0000"/>
                          </a:solidFill>
                          <a:effectLst/>
                          <a:latin typeface="Calibri" charset="0"/>
                          <a:ea typeface="ＭＳ Ｐゴシック" charset="0"/>
                          <a:cs typeface="ＭＳ Ｐゴシック" charset="0"/>
                        </a:rPr>
                        <a:t>3 anni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1" i="0" u="none" strike="noStrike" cap="none" normalizeH="0" baseline="0" dirty="0" smtClean="0">
                          <a:ln>
                            <a:noFill/>
                          </a:ln>
                          <a:solidFill>
                            <a:schemeClr val="bg1"/>
                          </a:solidFill>
                          <a:effectLst/>
                          <a:latin typeface="Calibri" charset="0"/>
                          <a:ea typeface="ＭＳ Ｐゴシック" charset="0"/>
                          <a:cs typeface="ＭＳ Ｐゴシック" charset="0"/>
                        </a:rPr>
                        <a:t>Multa fino a </a:t>
                      </a:r>
                      <a:r>
                        <a:rPr kumimoji="0" lang="it-IT" sz="1800" b="1" i="0" u="none" strike="noStrike" cap="none" normalizeH="0" baseline="0" dirty="0" smtClean="0">
                          <a:ln>
                            <a:noFill/>
                          </a:ln>
                          <a:solidFill>
                            <a:srgbClr val="FF0000"/>
                          </a:solidFill>
                          <a:effectLst/>
                          <a:latin typeface="Calibri" charset="0"/>
                          <a:ea typeface="ＭＳ Ｐゴシック" charset="0"/>
                          <a:cs typeface="ＭＳ Ｐゴシック" charset="0"/>
                        </a:rPr>
                        <a:t>1032 €</a:t>
                      </a:r>
                      <a:endParaRPr kumimoji="0" lang="it-IT" sz="1800" b="1" i="0" u="none" strike="noStrike" cap="none" normalizeH="0" baseline="0" dirty="0" smtClean="0">
                        <a:ln>
                          <a:noFill/>
                        </a:ln>
                        <a:solidFill>
                          <a:schemeClr val="bg1"/>
                        </a:solidFill>
                        <a:effectLst/>
                        <a:latin typeface="Calibri"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rgbClr val="FF0000"/>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95959"/>
                    </a:solidFill>
                  </a:tcPr>
                </a:tc>
                <a:extLst>
                  <a:ext uri="{0D108BD9-81ED-4DB2-BD59-A6C34878D82A}">
                    <a16:rowId xmlns:a16="http://schemas.microsoft.com/office/drawing/2014/main" xmlns="" val="10002"/>
                  </a:ext>
                </a:extLst>
              </a:tr>
            </a:tbl>
          </a:graphicData>
        </a:graphic>
      </p:graphicFrame>
      <p:sp>
        <p:nvSpPr>
          <p:cNvPr id="6" name="Titolo 1"/>
          <p:cNvSpPr txBox="1">
            <a:spLocks/>
          </p:cNvSpPr>
          <p:nvPr/>
        </p:nvSpPr>
        <p:spPr bwMode="auto">
          <a:xfrm>
            <a:off x="0" y="1052513"/>
            <a:ext cx="2123728" cy="432271"/>
          </a:xfrm>
          <a:prstGeom prst="rect">
            <a:avLst/>
          </a:prstGeom>
          <a:noFill/>
          <a:ln w="9525">
            <a:noFill/>
            <a:miter lim="800000"/>
            <a:headEnd/>
            <a:tailEnd/>
          </a:ln>
        </p:spPr>
        <p:txBody>
          <a:bodyPr anchor="ctr"/>
          <a:lstStyle/>
          <a:p>
            <a:pPr algn="ctr">
              <a:lnSpc>
                <a:spcPct val="90000"/>
              </a:lnSpc>
            </a:pPr>
            <a:r>
              <a:rPr lang="it-IT" sz="1700" dirty="0" smtClean="0">
                <a:latin typeface="Times New Roman" pitchFamily="18" charset="0"/>
                <a:cs typeface="Times New Roman" pitchFamily="18" charset="0"/>
              </a:rPr>
              <a:t>Arma dei Carabinieri</a:t>
            </a:r>
            <a:endParaRPr lang="it-IT" sz="1700" dirty="0">
              <a:latin typeface="Times New Roman" pitchFamily="18" charset="0"/>
              <a:cs typeface="Times New Roman" pitchFamily="18" charset="0"/>
            </a:endParaRPr>
          </a:p>
        </p:txBody>
      </p:sp>
      <p:pic>
        <p:nvPicPr>
          <p:cNvPr id="7" name="Picture 2"/>
          <p:cNvPicPr>
            <a:picLocks noChangeArrowheads="1"/>
          </p:cNvPicPr>
          <p:nvPr/>
        </p:nvPicPr>
        <p:blipFill>
          <a:blip r:embed="rId3" cstate="print"/>
          <a:srcRect/>
          <a:stretch>
            <a:fillRect/>
          </a:stretch>
        </p:blipFill>
        <p:spPr bwMode="auto">
          <a:xfrm>
            <a:off x="683568" y="44624"/>
            <a:ext cx="648072" cy="1121762"/>
          </a:xfrm>
          <a:prstGeom prst="rect">
            <a:avLst/>
          </a:prstGeom>
          <a:noFill/>
          <a:ln w="9525">
            <a:no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21712727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14152</TotalTime>
  <Words>1225</Words>
  <Application>Microsoft Macintosh PowerPoint</Application>
  <PresentationFormat>Presentazione su schermo (4:3)</PresentationFormat>
  <Paragraphs>196</Paragraphs>
  <Slides>23</Slides>
  <Notes>8</Notes>
  <HiddenSlides>2</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23</vt:i4>
      </vt:variant>
    </vt:vector>
  </HeadingPairs>
  <TitlesOfParts>
    <vt:vector size="36" baseType="lpstr">
      <vt:lpstr>Calibri</vt:lpstr>
      <vt:lpstr>Comic Sans MS</vt:lpstr>
      <vt:lpstr>Constantia</vt:lpstr>
      <vt:lpstr>Garamond</vt:lpstr>
      <vt:lpstr>HGP明朝E</vt:lpstr>
      <vt:lpstr>MS PGothic</vt:lpstr>
      <vt:lpstr>ＭＳ Ｐゴシック</vt:lpstr>
      <vt:lpstr>Tahoma</vt:lpstr>
      <vt:lpstr>Times New Roman</vt:lpstr>
      <vt:lpstr>Wingdings</vt:lpstr>
      <vt:lpstr>Wingdings 2</vt:lpstr>
      <vt:lpstr>Arial</vt:lpstr>
      <vt:lpstr>Equinozio</vt:lpstr>
      <vt:lpstr>Presentazione di PowerPoint</vt:lpstr>
      <vt:lpstr>Cos’è il Bullismo?</vt:lpstr>
      <vt:lpstr>Chi sono i soggetti coinvolti?</vt:lpstr>
      <vt:lpstr>Presentazione di PowerPoint</vt:lpstr>
      <vt:lpstr>Presentazione di PowerPoint</vt:lpstr>
      <vt:lpstr>Presentazione di PowerPoint</vt:lpstr>
      <vt:lpstr>Bullismo &amp; Smartphone</vt:lpstr>
      <vt:lpstr>Cos’è il Cyberbullismo?</vt:lpstr>
      <vt:lpstr>Presentazione di PowerPoint</vt:lpstr>
      <vt:lpstr>Presentazione di PowerPoint</vt:lpstr>
      <vt:lpstr>Presentazione di PowerPoint</vt:lpstr>
      <vt:lpstr>  Diffamazione on-line Conseguenze civili</vt:lpstr>
      <vt:lpstr>  segue… Diffamazione on-line  Conseguenze civili</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COME GESTIRE I PROBLEMI?</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Daniele</dc:creator>
  <cp:lastModifiedBy>Utente di Microsoft Office</cp:lastModifiedBy>
  <cp:revision>625</cp:revision>
  <dcterms:created xsi:type="dcterms:W3CDTF">2007-10-17T09:26:19Z</dcterms:created>
  <dcterms:modified xsi:type="dcterms:W3CDTF">2022-05-04T04:52:56Z</dcterms:modified>
</cp:coreProperties>
</file>